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660" r:id="rId4"/>
    <p:sldMasterId id="2147483732" r:id="rId5"/>
    <p:sldMasterId id="2147483744" r:id="rId6"/>
    <p:sldMasterId id="2147483756" r:id="rId7"/>
    <p:sldMasterId id="2147483768" r:id="rId8"/>
  </p:sldMasterIdLst>
  <p:notesMasterIdLst>
    <p:notesMasterId r:id="rId41"/>
  </p:notesMasterIdLst>
  <p:handoutMasterIdLst>
    <p:handoutMasterId r:id="rId42"/>
  </p:handoutMasterIdLst>
  <p:sldIdLst>
    <p:sldId id="256" r:id="rId9"/>
    <p:sldId id="317" r:id="rId10"/>
    <p:sldId id="318" r:id="rId11"/>
    <p:sldId id="272" r:id="rId12"/>
    <p:sldId id="264" r:id="rId13"/>
    <p:sldId id="320" r:id="rId14"/>
    <p:sldId id="263" r:id="rId15"/>
    <p:sldId id="281" r:id="rId16"/>
    <p:sldId id="295" r:id="rId17"/>
    <p:sldId id="284" r:id="rId18"/>
    <p:sldId id="291" r:id="rId19"/>
    <p:sldId id="319" r:id="rId20"/>
    <p:sldId id="286" r:id="rId21"/>
    <p:sldId id="293" r:id="rId22"/>
    <p:sldId id="294" r:id="rId23"/>
    <p:sldId id="296" r:id="rId24"/>
    <p:sldId id="308" r:id="rId25"/>
    <p:sldId id="310" r:id="rId26"/>
    <p:sldId id="304" r:id="rId27"/>
    <p:sldId id="311" r:id="rId28"/>
    <p:sldId id="312" r:id="rId29"/>
    <p:sldId id="321" r:id="rId30"/>
    <p:sldId id="323" r:id="rId31"/>
    <p:sldId id="324" r:id="rId32"/>
    <p:sldId id="322" r:id="rId33"/>
    <p:sldId id="325" r:id="rId34"/>
    <p:sldId id="326" r:id="rId35"/>
    <p:sldId id="327" r:id="rId36"/>
    <p:sldId id="329" r:id="rId37"/>
    <p:sldId id="330" r:id="rId38"/>
    <p:sldId id="315" r:id="rId39"/>
    <p:sldId id="257" r:id="rId40"/>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Mateus Luz Adriana" initials="SMLA" lastIdx="5" clrIdx="0">
    <p:extLst>
      <p:ext uri="{19B8F6BF-5375-455C-9EA6-DF929625EA0E}">
        <p15:presenceInfo xmlns:p15="http://schemas.microsoft.com/office/powerpoint/2012/main" userId="Sanchez Mateus Luz Adr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00"/>
    <a:srgbClr val="762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C4F7AD7-4CF5-4ABD-8E43-F16537E322A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a:extLst>
              <a:ext uri="{FF2B5EF4-FFF2-40B4-BE49-F238E27FC236}">
                <a16:creationId xmlns:a16="http://schemas.microsoft.com/office/drawing/2014/main" id="{251C0176-FDC4-4EFC-A2F2-2E3D725E854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ED082F-0795-425F-9C6F-D0EB3D06C922}"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AEFED9B2-D55F-44F7-B6D8-71311FFC839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BCE9C0FB-DF1E-45D6-874F-A91C5A02F96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F56DD1-1872-427C-B974-9727CE0920E7}" type="slidenum">
              <a:rPr lang="es-CO" smtClean="0"/>
              <a:t>‹Nº›</a:t>
            </a:fld>
            <a:endParaRPr lang="es-CO" dirty="0"/>
          </a:p>
        </p:txBody>
      </p:sp>
    </p:spTree>
    <p:extLst>
      <p:ext uri="{BB962C8B-B14F-4D97-AF65-F5344CB8AC3E}">
        <p14:creationId xmlns:p14="http://schemas.microsoft.com/office/powerpoint/2010/main" val="1173644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A8A982-4AE3-498E-B894-70E16C49F0E8}" type="datetimeFigureOut">
              <a:rPr lang="es-CO" smtClean="0"/>
              <a:t>6/06/2022</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8262C8-249D-41FF-B1D5-FC360F6D1B8E}" type="slidenum">
              <a:rPr lang="es-CO" smtClean="0"/>
              <a:t>‹Nº›</a:t>
            </a:fld>
            <a:endParaRPr lang="es-CO" dirty="0"/>
          </a:p>
        </p:txBody>
      </p:sp>
    </p:spTree>
    <p:extLst>
      <p:ext uri="{BB962C8B-B14F-4D97-AF65-F5344CB8AC3E}">
        <p14:creationId xmlns:p14="http://schemas.microsoft.com/office/powerpoint/2010/main" val="272453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49054-1F94-4B9E-828B-CFB8D32610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7907D10-5017-4FDC-BC12-159A2B3BB6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E4D324A-0BAB-4D92-ADAA-0F5393789BF8}"/>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5F725B5-4BE4-4710-8C59-3FC6A32FBD6A}"/>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E4F41F66-F4A2-4FD6-9FF6-2FCFCEF30E65}"/>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317193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4EFDB-1296-45E2-A8C7-F6781C08C5D8}"/>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60CE8DE-AA96-423B-8841-733B55186BFF}"/>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6A1AC8-CB38-410F-A68D-41A8FE0E37A1}"/>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4CAB2697-1BB5-4FA9-83E2-1DF0E4D1DCF9}"/>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5D252478-6B9A-4069-8E53-5D0E59264E2E}"/>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295178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657642-D846-4F05-A299-787B2CBC5203}"/>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AC0341D-D6E4-42BB-8FDB-7FBE7920A146}"/>
              </a:ext>
            </a:extLst>
          </p:cNvPr>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C55D578-F931-449A-954D-D1CC8118D3B6}"/>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2A52D1C0-CE06-472F-8B34-5C37764A4DE0}"/>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E4510C02-D94B-461E-A5E4-23B63146EE84}"/>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155685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5395F-49F0-4ECC-9D96-342754EF1CE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E37E474-22C5-4180-B03C-F23C8F516CB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263051C9-16B0-4C07-8C32-8F9F7E04F3B9}"/>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C19382A8-3E1D-452D-A3C2-2A8BBCE975F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247082F-E38F-4C0F-A87D-F490E5101EEA}"/>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400895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7B0E0-5DF1-40F8-A6D1-1E91D07FA54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BA24A1-5BD5-41EC-A972-4AF2EBA4CC2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84D644-964D-45C7-8BCC-975E185C8B20}"/>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DA2FAA93-C4D5-4A90-AC70-3825E5A1D21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AD14D32-AFE9-4081-96C0-E355C14D049C}"/>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2687689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EBF99-39F3-4586-873D-9FC102B0159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33376EC-D780-4936-B30F-4C274E9D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5FF8E8C-8118-4254-9473-D932D6619EBA}"/>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B009972C-51CB-4928-92C0-5C827CC388B5}"/>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720A2A0-6507-4276-A9DC-3422C5670FB6}"/>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38555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82295-5C4E-46D1-BB9F-D94FDB579C3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9676BE6-0052-401E-A1A0-1C377F82A4D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C03439D-C26E-4605-825F-1E3DB2773F1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CDDA87D-ABE4-49D0-9617-5F4D847A633B}"/>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99A9CBD9-01BC-45E5-8473-0F6A491FF482}"/>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7DB38E6-A654-4641-95CD-9ABAD349234B}"/>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175216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D2F7B-031C-4922-AA75-3AFBB32F07D9}"/>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CC07CBE-82B8-49BF-96C7-FC8E5D77C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05DDECF-A08E-4D64-814C-EA5F8609165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4C5F616-1F32-4D64-92F9-85F046D73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940FD69-68FE-4908-9C34-75287EA7B99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550A6EA-8547-407C-9048-0BF0CCD743B9}"/>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BF41D794-D4F9-4629-9415-C4FC47A48D3A}"/>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07AD70A5-4952-4786-B405-EE320F328AD1}"/>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1517433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941D0-EAD3-48F1-A376-11F76B7368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E949D02-0E88-4A4D-9042-5EFEC168FFFA}"/>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582A6D3F-93AE-469B-A37B-F9B1EB15D060}"/>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6D208290-27AD-4F30-A8B5-F606E579D18A}"/>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403309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0C9A92-2DE0-42A1-B58A-6D0B491191FC}"/>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015B1BE4-2091-45C2-93F3-8E35D91C0840}"/>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2D506F30-36B0-4B0E-9A46-D600D3BB4E13}"/>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269534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0FD59-70CC-4C07-8820-3670E7CD8A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A3A1687-7C6A-4CA2-AF8D-A5682783E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5DB4A62-383D-4D14-8B15-0721EA57C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DE9BFFF-7ACA-477D-B48C-0045654E271D}"/>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28B16774-B394-484E-9972-82DBAD7E12F2}"/>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2515240C-3989-41A3-B5B0-78D9969EE121}"/>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106270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73262-30D1-4AB2-8939-A985DCA4023F}"/>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E133FC-F2CB-4351-8F83-B32DE1BBBB93}"/>
              </a:ext>
            </a:extLst>
          </p:cNvPr>
          <p:cNvSpPr>
            <a:spLocks noGrp="1"/>
          </p:cNvSpPr>
          <p:nvPr>
            <p:ph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018A18D-F1C9-43AE-8D08-8950E01367F7}"/>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098011A-EC23-4757-A07E-F2C1491AD366}"/>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0F39603F-F4E5-49B9-A40B-C3307CEE6FD9}"/>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57223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EA416-E498-4F97-B84D-F2BEF847D0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AC9CDD1-B7D6-4EEB-8C68-B512666AA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EFD43380-AFB2-498B-AF43-D73352F39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3AAD3A4-5F8B-44DA-BEFB-B08B3ECFDFB7}"/>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84B43127-21C3-4B19-A947-3A058EBE532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8AA5F25E-E2FB-4F57-9BEF-EF031C317169}"/>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860227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155A4-AC2B-48DF-8FEC-F7B2F664448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56ED93E-74BA-46B3-903D-FE63F062997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871D908-158F-4557-8541-DC4D0BDBD691}"/>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243F7AA3-DA1A-4BCA-AB54-2C8B9B1B3BE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5DDF0A0-735B-444E-B20C-729DB852885F}"/>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4263185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9DE38CF-1338-48CF-A9B7-EF14F5FD28EC}"/>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07832CB-C9C8-4D31-A538-0B89DA83A5E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F299383-6994-4081-AA72-5C8E2A4E5779}"/>
              </a:ext>
            </a:extLst>
          </p:cNvPr>
          <p:cNvSpPr>
            <a:spLocks noGrp="1"/>
          </p:cNvSpPr>
          <p:nvPr>
            <p:ph type="dt" sz="half" idx="10"/>
          </p:nvPr>
        </p:nvSpPr>
        <p:spPr/>
        <p:txBody>
          <a:bodyPr/>
          <a:lstStyle/>
          <a:p>
            <a:fld id="{780C330C-94D5-43E6-AC1E-A6AF25D8CC3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39409492-35D1-43E0-A271-0720206B1C61}"/>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94E3891-5A43-46D6-A6BF-B56617AAE286}"/>
              </a:ext>
            </a:extLst>
          </p:cNvPr>
          <p:cNvSpPr>
            <a:spLocks noGrp="1"/>
          </p:cNvSpPr>
          <p:nvPr>
            <p:ph type="sldNum" sz="quarter" idx="12"/>
          </p:nvPr>
        </p:nvSpPr>
        <p:spPr/>
        <p:txBody>
          <a:bodyPr/>
          <a:lstStyle/>
          <a:p>
            <a:fld id="{D06FC440-C561-4CD5-A07D-BB6B6E4AFE01}" type="slidenum">
              <a:rPr lang="es-CO" smtClean="0"/>
              <a:t>‹Nº›</a:t>
            </a:fld>
            <a:endParaRPr lang="es-CO" dirty="0"/>
          </a:p>
        </p:txBody>
      </p:sp>
    </p:spTree>
    <p:extLst>
      <p:ext uri="{BB962C8B-B14F-4D97-AF65-F5344CB8AC3E}">
        <p14:creationId xmlns:p14="http://schemas.microsoft.com/office/powerpoint/2010/main" val="131970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2725E-B041-4115-A6E2-DB64C065EF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7385B8-9274-49E7-97EA-849AD6A80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0D327E6-032B-461A-9E7D-0DB4EC84C013}"/>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442FFEFC-2DB8-484D-81A1-FF0CC8D30A3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45E7DEA-3BB4-4005-BF54-3FD745E67D7A}"/>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2289057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7B7BF-B15A-4104-9F62-54BC9AE64984}"/>
              </a:ext>
            </a:extLst>
          </p:cNvPr>
          <p:cNvSpPr>
            <a:spLocks noGrp="1"/>
          </p:cNvSpPr>
          <p:nvPr>
            <p:ph type="title"/>
          </p:nvPr>
        </p:nvSpPr>
        <p:spPr>
          <a:xfrm>
            <a:off x="960663" y="203608"/>
            <a:ext cx="10270673" cy="681037"/>
          </a:xfrm>
        </p:spPr>
        <p:txBody>
          <a:bodyPr>
            <a:normAutofit/>
          </a:bodyPr>
          <a:lstStyle>
            <a:lvl1pPr>
              <a:defRPr sz="36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54AF8173-0129-45C9-A8F9-6075ECD21C1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A477600-6B37-47F7-8CDD-E0B576A3DA29}"/>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5F86523-B6D0-4EA3-BA67-492A690E5AC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C2E10E7-5AC8-48DC-AA5D-12ABD39C0C83}"/>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401174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7642D-4C19-411D-AB85-45DE54D9FB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073D82-DAD3-4C09-AEB7-83ECF6E1B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46A89F7-401B-4C73-BE48-1DF13141B4EE}"/>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BEF5F958-0CF1-4219-A109-7A5BEC2281C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00EBDA3-FFB2-4EB3-ABA4-C1D385FC16CB}"/>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51905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A1571-9DAB-42DD-A4B3-8B63E7FBD46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CCCD42D-9471-4601-B81F-F4013F69547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1966711-0750-46D3-8B48-E8BEEBE121A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5AF6F14-F3D0-49D5-A4A5-3DE276F7E6CD}"/>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3DCFE72E-B2AE-4875-9185-A654C72763C5}"/>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46E91D29-1BD5-468A-A6AA-6AC7987A85C7}"/>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2077959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51C3D-3206-4F1E-830F-6F1CB78ADD5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A55918-3EC2-46D3-9073-F38A6DE7A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F6E7FA5-0951-460C-BA5F-DF3E8FBA78C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284D540-AC77-449D-AC2E-D98979F2F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9455444-7364-4D88-A445-57666F2AE9B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AE2895B-B933-47B3-B8D7-81ECD1594925}"/>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74721082-DC7B-43A2-B334-603505C85C80}"/>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079AFCD0-E4F8-457A-8CBF-DB649EABD906}"/>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6195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AD111-4F5D-424F-878A-19483CC0FE6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5C85E82-6B82-4D8C-A57F-42DF0653FDE5}"/>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E8B29793-5EF1-4514-8334-19F14F31E9AA}"/>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98766D60-F3C3-44E3-97BB-DA63CED50C57}"/>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168701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7708A0-71E8-4FE8-A5BF-9D331698819B}"/>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1A82BE69-72D9-4BAE-A3BA-A8CBB8F7A2E1}"/>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104DD816-4CBA-43A6-B1F1-2CE66E9EC486}"/>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190642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65E76-EE15-4657-B5BD-6357AAE1E5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097192E-CE07-451D-9419-A4B386C26B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33A62BC-8664-4053-84E3-EA3033CF1250}"/>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49A2686B-6B3B-4633-906F-9FA4587DC66F}"/>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8CD6E628-E767-4C1D-A7FD-67FB18F5C574}"/>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3753707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843C5-70AA-4F46-8BE2-B3EF57D2A9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1146EB-61AA-43BF-BD6F-AE5EF31BD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FEA4FF9-D18B-49CD-8C30-F91619CAA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2116403-B180-4C46-AD58-B0B00100025A}"/>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387B7839-EB2B-4431-A80F-B8BD351733F9}"/>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2086CF05-18D1-4ED0-9C32-BF5876FCD856}"/>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3787443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0172-2CD3-4FEB-A08F-860BC8F881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97B02B9-98FC-41B1-944C-F6660E4D4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B46AF56-4E54-4D88-9ADC-BA93E9EE3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BD4AAA8-95DD-4358-B003-633E9D40776E}"/>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238DA478-5788-47F4-8075-0F0790568F7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C171714-61B1-40AC-BDBF-DDD28201697F}"/>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324982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9BB41-2644-4A51-BDAA-9723A38A3EC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B7E1FF2-1B9B-4F10-8A15-55920AC8094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38F7F0-7A04-45C4-A9E8-D920779B564B}"/>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B900BCB9-ED11-462B-AE28-308C2A11B4B5}"/>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0BD7712-C766-4ADC-83B8-BE0770C17FF5}"/>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4224807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C3ACF8-C21B-4AB5-ACD5-8F5D527A9C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43A955-E48E-4DD9-AED1-AA57A07D7E9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C381F0C-3322-4840-953A-34672A49D2E1}"/>
              </a:ext>
            </a:extLst>
          </p:cNvPr>
          <p:cNvSpPr>
            <a:spLocks noGrp="1"/>
          </p:cNvSpPr>
          <p:nvPr>
            <p:ph type="dt" sz="half" idx="10"/>
          </p:nvPr>
        </p:nvSpPr>
        <p:spPr/>
        <p:txBody>
          <a:bodyPr/>
          <a:lstStyle/>
          <a:p>
            <a:fld id="{92511583-D5DF-48BC-B283-732970923A81}"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BF1687A7-2E95-4FC3-BDEE-22366F3FBD3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A765632E-3CC6-4FE6-AF38-6BB9C9084B59}"/>
              </a:ext>
            </a:extLst>
          </p:cNvPr>
          <p:cNvSpPr>
            <a:spLocks noGrp="1"/>
          </p:cNvSpPr>
          <p:nvPr>
            <p:ph type="sldNum" sz="quarter" idx="12"/>
          </p:nvPr>
        </p:nvSpPr>
        <p:spPr/>
        <p:txBody>
          <a:bodyPr/>
          <a:lstStyle/>
          <a:p>
            <a:fld id="{837FEFE7-E016-4AC1-9273-54E87C0E418F}" type="slidenum">
              <a:rPr lang="es-CO" smtClean="0"/>
              <a:t>‹Nº›</a:t>
            </a:fld>
            <a:endParaRPr lang="es-CO" dirty="0"/>
          </a:p>
        </p:txBody>
      </p:sp>
    </p:spTree>
    <p:extLst>
      <p:ext uri="{BB962C8B-B14F-4D97-AF65-F5344CB8AC3E}">
        <p14:creationId xmlns:p14="http://schemas.microsoft.com/office/powerpoint/2010/main" val="1117615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DC63D-0475-4F59-A825-629AFB2844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86C19E4-FEE8-438B-BEEB-296BA03B7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817E4FD-C2F0-4AA4-B832-AD78C57D50BC}"/>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47971130-1BAE-4116-A8E9-E2A15D7A8C7B}"/>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9D1D854E-2E8F-48D8-A67A-1AC72153056F}"/>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1916401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ADFD9-BC3B-4D14-9F6D-3593D2CAAA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A07E4DA-7248-4736-8F20-05919BB4694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653ED8-5C63-4BBA-A080-0D12BA919AD7}"/>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6E7CB4B9-ED00-427A-AB70-E44DE972FF1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6DB8F6CD-10F3-475C-A045-CB222267DD34}"/>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77571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8A29F-828F-428D-828D-C424A75523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159C682-F04F-46CD-B7FB-B4E6C93CC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CEA294F-B7DE-4677-9AD0-CDA53AFA95D8}"/>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BAE37C5C-8D33-4CE3-8E60-8315167824E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D634BA8-183B-4BE9-9144-017FAD1EF8A7}"/>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2897873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F0023-785E-404B-8EA9-40F1EB0EFA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0167590-9EDE-4AA2-9D11-A8DC1B582CD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1640400-5ADD-4CD9-A995-515E746FE73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9C1CC3F-FF2B-43A4-A2A3-CFBA272DA41E}"/>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C7D8A606-A737-4A7D-BDA9-030C7F19934B}"/>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2B9103B-9A7A-4C70-8CDD-D0F68448C097}"/>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3590890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C798C-1776-48C0-93C1-3EFB15A876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62570B3-4B3A-4912-BBBE-18468AAE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36C0AAF-F071-4DEF-A2BA-FF25F62F09E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BF66C98-35A5-4AF2-AF7D-AAACA9929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8E56B8A-E22B-4BE4-A2F4-BD8ADF8C54C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33C6B9A-B821-4839-B029-E25FC7AF047B}"/>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5531CF07-7C59-49C0-B3DC-165998223BB0}"/>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630560A6-75E2-4536-843D-2BF5526C66DF}"/>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3927892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C1E97-5E79-4E17-8A06-3FA32F87D2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364E931-3409-439C-A6FC-F36852BC3699}"/>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EF757B39-D90C-4CEF-9215-885B3A5FF39B}"/>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95F4506E-A09E-4386-90EE-2DBA7C3155EF}"/>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8025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936A90-96C4-4101-AB49-0B8AFA0B426F}"/>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1FE28E2-31FA-401B-A8B5-55A86C61A08A}"/>
              </a:ext>
            </a:extLst>
          </p:cNvPr>
          <p:cNvSpPr>
            <a:spLocks noGrp="1"/>
          </p:cNvSpPr>
          <p:nvPr>
            <p:ph sz="half" idx="1"/>
          </p:nvPr>
        </p:nvSpPr>
        <p:spPr>
          <a:xfrm>
            <a:off x="838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72ABDDF-7395-43B5-A5D5-271319F5C7A2}"/>
              </a:ext>
            </a:extLst>
          </p:cNvPr>
          <p:cNvSpPr>
            <a:spLocks noGrp="1"/>
          </p:cNvSpPr>
          <p:nvPr>
            <p:ph sz="half" idx="2"/>
          </p:nvPr>
        </p:nvSpPr>
        <p:spPr>
          <a:xfrm>
            <a:off x="6172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66F4CFE-6F8E-4D0F-95A9-6E829AADEA2A}"/>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E288147D-3898-4BA6-B552-7CCDF98A8596}"/>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EE1DA863-A225-4685-9DDF-BC6F9B4D6073}"/>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2178868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636E40-F0EA-424D-9A0C-AAE3BA3D5466}"/>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8724F52D-36FA-4250-ADE9-ED47CF1A94DA}"/>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7A1AA76-77A7-4392-81A2-2C60157834FE}"/>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987902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7B844-C659-4287-9821-1DDA3C398D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EA4A1F9-B387-4F2E-A662-A84F8A982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DB04763-249A-442B-B17D-1AA3A0314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3793FFC-12FA-4B6D-B518-4A03B474F65D}"/>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C26E0AFA-7AB6-49B5-AC42-D921B019F384}"/>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6FFCFFC-76B9-428F-82CE-B559211E5C36}"/>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214074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83011-9F81-4573-A2C0-8A33614365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E9E9F53-4940-4291-9BD7-EE1E2D797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859CA45F-895E-4078-B194-E671F6A07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5D262A2-AC23-433C-848F-0D35F27C7E23}"/>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A84E06A3-4131-4C79-8267-B6F2D733C795}"/>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0F953FC7-2B54-4D86-BD10-46C02F75560C}"/>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712042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A9F74-2ACB-4CCA-8084-635203C4CB8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746810-DE66-4A11-A49B-9B2C6C7DFE0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AA52EF5-2895-46E8-8551-4047A7B296EE}"/>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42CB515E-419A-4027-866C-994FF92C07FC}"/>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B391A570-44A5-428A-BF11-843937A55BC4}"/>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2353084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DCB3C4-2ED4-47F0-8E95-A8FBE73F6D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8D8E96B-342D-4524-AA4F-BC6F2F82AC9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98D9214-7D2B-4BEF-B9AA-8D31039D9868}"/>
              </a:ext>
            </a:extLst>
          </p:cNvPr>
          <p:cNvSpPr>
            <a:spLocks noGrp="1"/>
          </p:cNvSpPr>
          <p:nvPr>
            <p:ph type="dt" sz="half" idx="10"/>
          </p:nvPr>
        </p:nvSpPr>
        <p:spPr/>
        <p:txBody>
          <a:bodyPr/>
          <a:lstStyle/>
          <a:p>
            <a:fld id="{9C1586C9-BE8E-4C54-8AF9-2C121AA993C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7CBD6BF-E5B4-4BDE-9282-A50269EF665D}"/>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C218D3F-FB12-4CA3-A64E-ACFE0D849CF6}"/>
              </a:ext>
            </a:extLst>
          </p:cNvPr>
          <p:cNvSpPr>
            <a:spLocks noGrp="1"/>
          </p:cNvSpPr>
          <p:nvPr>
            <p:ph type="sldNum" sz="quarter" idx="12"/>
          </p:nvPr>
        </p:nvSpPr>
        <p:spPr/>
        <p:txBody>
          <a:bodyPr/>
          <a:lstStyle/>
          <a:p>
            <a:fld id="{468EB2D4-F662-4207-AB61-DE66A63C572B}" type="slidenum">
              <a:rPr lang="es-CO" smtClean="0"/>
              <a:t>‹Nº›</a:t>
            </a:fld>
            <a:endParaRPr lang="es-CO" dirty="0"/>
          </a:p>
        </p:txBody>
      </p:sp>
    </p:spTree>
    <p:extLst>
      <p:ext uri="{BB962C8B-B14F-4D97-AF65-F5344CB8AC3E}">
        <p14:creationId xmlns:p14="http://schemas.microsoft.com/office/powerpoint/2010/main" val="3629567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g Landscape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ACE0B6-9D22-47CD-9C4C-3713F31BB321}" type="datetime1">
              <a:rPr kumimoji="0" lang="en-US" sz="1200" b="0" i="0" u="none" strike="noStrike" kern="1200" cap="none" spc="0" normalizeH="0" baseline="0" noProof="0" smtClean="0">
                <a:ln>
                  <a:noFill/>
                </a:ln>
                <a:solidFill>
                  <a:srgbClr val="3F3F3F">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6/6/2022</a:t>
            </a:fld>
            <a:endParaRPr kumimoji="0" lang="en-US" sz="1200" b="0" i="0" u="none" strike="noStrike" kern="1200" cap="none" spc="0" normalizeH="0" baseline="0" noProof="0" dirty="0">
              <a:ln>
                <a:noFill/>
              </a:ln>
              <a:solidFill>
                <a:srgbClr val="3F3F3F">
                  <a:tint val="75000"/>
                </a:srgbClr>
              </a:solidFill>
              <a:effectLst/>
              <a:uLnTx/>
              <a:uFillTx/>
              <a:latin typeface="Lato Ligh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tint val="75000"/>
                </a:srgbClr>
              </a:solidFill>
              <a:effectLst/>
              <a:uLnTx/>
              <a:uFillTx/>
              <a:latin typeface="Lato Ligh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A01570A-8480-497D-96D4-D725A6D7C6AA}" type="slidenum">
              <a:rPr kumimoji="0" lang="en-US" sz="1200" b="0" i="0" u="none" strike="noStrike" kern="1200" cap="none" spc="0" normalizeH="0" baseline="0" noProof="0" smtClean="0">
                <a:ln>
                  <a:noFill/>
                </a:ln>
                <a:solidFill>
                  <a:srgbClr val="FFFFFF"/>
                </a:solidFill>
                <a:effectLst/>
                <a:uLnTx/>
                <a:uFillTx/>
                <a:latin typeface="Lato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7" name="Picture Placeholder 6"/>
          <p:cNvSpPr>
            <a:spLocks noGrp="1"/>
          </p:cNvSpPr>
          <p:nvPr>
            <p:ph type="pic" sz="quarter" idx="13"/>
          </p:nvPr>
        </p:nvSpPr>
        <p:spPr>
          <a:xfrm>
            <a:off x="0" y="0"/>
            <a:ext cx="12192000" cy="4224338"/>
          </a:xfrm>
        </p:spPr>
        <p:txBody>
          <a:bodyPr/>
          <a:lstStyle/>
          <a:p>
            <a:endParaRPr lang="en-US" dirty="0"/>
          </a:p>
        </p:txBody>
      </p:sp>
    </p:spTree>
    <p:extLst>
      <p:ext uri="{BB962C8B-B14F-4D97-AF65-F5344CB8AC3E}">
        <p14:creationId xmlns:p14="http://schemas.microsoft.com/office/powerpoint/2010/main" val="28172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alf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C12425-7923-4116-B3D2-5FDE770BC017}" type="datetime1">
              <a:rPr kumimoji="0" lang="en-US" sz="1200" b="0" i="0" u="none" strike="noStrike" kern="1200" cap="none" spc="0" normalizeH="0" baseline="0" noProof="0" smtClean="0">
                <a:ln>
                  <a:noFill/>
                </a:ln>
                <a:solidFill>
                  <a:srgbClr val="3F3F3F">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6/6/2022</a:t>
            </a:fld>
            <a:endParaRPr kumimoji="0" lang="en-US" sz="1200" b="0" i="0" u="none" strike="noStrike" kern="1200" cap="none" spc="0" normalizeH="0" baseline="0" noProof="0" dirty="0">
              <a:ln>
                <a:noFill/>
              </a:ln>
              <a:solidFill>
                <a:srgbClr val="3F3F3F">
                  <a:tint val="75000"/>
                </a:srgbClr>
              </a:solidFill>
              <a:effectLst/>
              <a:uLnTx/>
              <a:uFillTx/>
              <a:latin typeface="Lato Ligh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tint val="75000"/>
                </a:srgbClr>
              </a:solidFill>
              <a:effectLst/>
              <a:uLnTx/>
              <a:uFillTx/>
              <a:latin typeface="Lato Ligh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A01570A-8480-497D-96D4-D725A6D7C6AA}" type="slidenum">
              <a:rPr kumimoji="0" lang="en-US" sz="1200" b="0" i="0" u="none" strike="noStrike" kern="1200" cap="none" spc="0" normalizeH="0" baseline="0" noProof="0" smtClean="0">
                <a:ln>
                  <a:noFill/>
                </a:ln>
                <a:solidFill>
                  <a:srgbClr val="FFFFFF"/>
                </a:solidFill>
                <a:effectLst/>
                <a:uLnTx/>
                <a:uFillTx/>
                <a:latin typeface="Lato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7" name="Picture Placeholder 6"/>
          <p:cNvSpPr>
            <a:spLocks noGrp="1"/>
          </p:cNvSpPr>
          <p:nvPr>
            <p:ph type="pic" sz="quarter" idx="13"/>
          </p:nvPr>
        </p:nvSpPr>
        <p:spPr>
          <a:xfrm>
            <a:off x="0" y="0"/>
            <a:ext cx="6493397" cy="6858000"/>
          </a:xfrm>
        </p:spPr>
        <p:txBody>
          <a:bodyPr/>
          <a:lstStyle/>
          <a:p>
            <a:endParaRPr lang="en-US" dirty="0"/>
          </a:p>
        </p:txBody>
      </p:sp>
      <p:sp>
        <p:nvSpPr>
          <p:cNvPr id="9" name="Title 1"/>
          <p:cNvSpPr>
            <a:spLocks noGrp="1"/>
          </p:cNvSpPr>
          <p:nvPr>
            <p:ph type="title"/>
          </p:nvPr>
        </p:nvSpPr>
        <p:spPr>
          <a:xfrm>
            <a:off x="838200" y="179706"/>
            <a:ext cx="10515600" cy="859789"/>
          </a:xfrm>
        </p:spPr>
        <p:txBody>
          <a:bodyPr>
            <a:normAutofit/>
          </a:bodyPr>
          <a:lstStyle>
            <a:lvl1pPr algn="l">
              <a:defRPr sz="4000" b="1"/>
            </a:lvl1pPr>
          </a:lstStyle>
          <a:p>
            <a:r>
              <a:rPr lang="en-US"/>
              <a:t>Click to edit Master title style</a:t>
            </a:r>
          </a:p>
        </p:txBody>
      </p:sp>
    </p:spTree>
    <p:extLst>
      <p:ext uri="{BB962C8B-B14F-4D97-AF65-F5344CB8AC3E}">
        <p14:creationId xmlns:p14="http://schemas.microsoft.com/office/powerpoint/2010/main" val="3300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icture with Chart Righ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5029200" cy="6858000"/>
          </a:xfrm>
        </p:spPr>
        <p:txBody>
          <a:bodyPr/>
          <a:lstStyle/>
          <a:p>
            <a:endParaRPr lang="en-US" dirty="0"/>
          </a:p>
        </p:txBody>
      </p:sp>
      <p:sp>
        <p:nvSpPr>
          <p:cNvPr id="14" name="Chart Placeholder 13"/>
          <p:cNvSpPr>
            <a:spLocks noGrp="1"/>
          </p:cNvSpPr>
          <p:nvPr>
            <p:ph type="chart" sz="quarter" idx="15"/>
          </p:nvPr>
        </p:nvSpPr>
        <p:spPr>
          <a:xfrm>
            <a:off x="5456238" y="1782763"/>
            <a:ext cx="6103937" cy="4283075"/>
          </a:xfrm>
        </p:spPr>
        <p:txBody>
          <a:bodyPr/>
          <a:lstStyle/>
          <a:p>
            <a:endParaRPr lang="en-US" dirty="0"/>
          </a:p>
        </p:txBody>
      </p:sp>
      <p:sp>
        <p:nvSpPr>
          <p:cNvPr id="5" name="Title 1"/>
          <p:cNvSpPr>
            <a:spLocks noGrp="1"/>
          </p:cNvSpPr>
          <p:nvPr>
            <p:ph type="title"/>
          </p:nvPr>
        </p:nvSpPr>
        <p:spPr>
          <a:xfrm>
            <a:off x="5456238" y="179706"/>
            <a:ext cx="5897562" cy="859789"/>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3900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9E063-4517-4643-AE83-6059DB9336C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39EC2B6-E207-4F2E-A985-459969A38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21FC7AA-3CE6-41E7-B1CF-EF707912F7F1}"/>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83DCFDD8-0261-47D0-ACBA-63C8F3515B8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148975E-1F60-49EF-A919-20FA8AA9CC9D}"/>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1680757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67A4A-06DA-4D60-A12E-C83805F351F7}"/>
              </a:ext>
            </a:extLst>
          </p:cNvPr>
          <p:cNvSpPr>
            <a:spLocks noGrp="1"/>
          </p:cNvSpPr>
          <p:nvPr>
            <p:ph type="title"/>
          </p:nvPr>
        </p:nvSpPr>
        <p:spPr>
          <a:xfrm>
            <a:off x="1308463" y="250599"/>
            <a:ext cx="10515600" cy="662782"/>
          </a:xfr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384E7F-F044-46B3-883E-E35E15175EE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2B4116D-98E6-420D-B628-F26BFF27D261}"/>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6BB6E377-457E-4998-9CC3-59D17CD76CDB}"/>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A0CFAB9-DF4D-4B2D-A3E5-A8B53354458B}"/>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93880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ECB55-32D8-47E2-877B-35699C57581B}"/>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0A2660-BC8F-4152-9873-157A814E74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9485D07-E840-4685-995D-843DF01D3397}"/>
              </a:ext>
            </a:extLst>
          </p:cNvPr>
          <p:cNvSpPr>
            <a:spLocks noGrp="1"/>
          </p:cNvSpPr>
          <p:nvPr>
            <p:ph sz="half" idx="2"/>
          </p:nvPr>
        </p:nvSpPr>
        <p:spPr>
          <a:xfrm>
            <a:off x="839788" y="2505075"/>
            <a:ext cx="5157787"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0DEB559-D5FD-4E94-8C90-EC62C400BC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2585263-F522-4E36-A0F1-BF1EFB8F7523}"/>
              </a:ext>
            </a:extLst>
          </p:cNvPr>
          <p:cNvSpPr>
            <a:spLocks noGrp="1"/>
          </p:cNvSpPr>
          <p:nvPr>
            <p:ph sz="quarter" idx="4"/>
          </p:nvPr>
        </p:nvSpPr>
        <p:spPr>
          <a:xfrm>
            <a:off x="6172200" y="2505075"/>
            <a:ext cx="5183188"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D1A0E1E-344F-4CAE-86CB-51F75DB0E716}"/>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B34D32F4-D75A-422F-97D8-C58EFDF8E684}"/>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9" name="Marcador de número de diapositiva 8">
            <a:extLst>
              <a:ext uri="{FF2B5EF4-FFF2-40B4-BE49-F238E27FC236}">
                <a16:creationId xmlns:a16="http://schemas.microsoft.com/office/drawing/2014/main" id="{D4DE8C2C-46E7-4607-8D3A-63086675C6AA}"/>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3818882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976AA-69A6-4AD3-B9D6-E123EE61E4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045482-0AC7-44E7-96E4-E0B0405A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AC3F06D-AB88-4EBA-96A2-14308B17097A}"/>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5BA828CC-8575-4C69-AD78-EFE78DF32FF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B41DB679-A584-46A6-80CD-153BDBCE1870}"/>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3050257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D337B-732C-4710-A6BE-5B8B473CB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26EEE3-5E73-4A6D-84F2-0EF6F4F2F0E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C75CBAD-FBAC-4DF7-AC38-5A895394175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B292D85-DF9B-4FD0-957B-9D418F696FB4}"/>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FB13BB48-4AA0-44EF-ABCE-4CF25D63CB6B}"/>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45C93017-C5D9-49F5-9A79-C06ABC7C47C8}"/>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3515267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F795C-3362-4421-A10E-4400CA8022D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51BE454-7520-40CC-B9FB-878CAB57C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3E9B284-9305-44B0-B9DF-AD83A4BE208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F3E4B07-115B-4166-BA59-4472EB638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F725359-79DD-45CA-92D8-45EDC4B270C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8119710-D562-4C75-8F89-B9968535975D}"/>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094A248E-D324-4A95-80E1-EE6C1C117936}"/>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3964825D-5645-4FDF-B339-81F75C87A1D9}"/>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3825787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EFB50-6576-453C-8E11-97883BC4C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2BFF506-24D7-4A16-ADA5-A423BB553321}"/>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52A705C7-46F8-4CF2-A60D-BE54C20001C1}"/>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9F505EEF-9070-4304-B2FC-1F6BA10C895C}"/>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2654309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7318484-D953-4CB7-82A3-35567B22D6E3}"/>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D77FAEEA-9C27-4774-BA54-B3969ACCB14A}"/>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0AAE3B90-E9AC-40AA-8EF3-7EF8A0B26CC0}"/>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3889766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B8D4B-1668-4CD3-BE36-BAC664EF38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F5FD2A-5351-49F6-80A9-4249376F6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6FC515C-3D79-45A8-AB14-1A4787871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D861EC2-A4EC-47F4-A66F-D6E6ED5E6BF9}"/>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D945B8ED-3B0C-4D61-A78F-9FD7F57918D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A457E33-BBE2-4A8E-806F-DADAB8AFCC50}"/>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4052816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E679B-6DDF-4FED-B882-944BBAD3BC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C048876-086A-407D-A38D-A723836FF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8CA6AABC-E14A-48D1-8E3A-C8094053A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8505222-5286-47D3-B81D-6F07E144BDB4}"/>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AD3F7A29-2D3C-403D-9EA4-6796F0EA0256}"/>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6B9091F0-EED7-42F3-898E-BFCBA6679940}"/>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180534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773C8-FDB5-4B58-8364-D40F05ADB94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BF77C6E-E038-44B9-875A-F964CE22EEC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2EC6FA0-DCF5-4E1F-8FAF-40C8E750B254}"/>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13309546-B82F-4BCF-9773-2EAE3B8DCA9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A110BCA-D31F-4DA7-A800-54276E0B6AC0}"/>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576239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2E975F-47E9-48A4-84D1-0442AA3E70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A3BB054-A184-47AE-B2C9-64657EC28F7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E7B4C94-40ED-4988-B75D-97C641B3F377}"/>
              </a:ext>
            </a:extLst>
          </p:cNvPr>
          <p:cNvSpPr>
            <a:spLocks noGrp="1"/>
          </p:cNvSpPr>
          <p:nvPr>
            <p:ph type="dt" sz="half" idx="10"/>
          </p:nvPr>
        </p:nvSpPr>
        <p:spPr/>
        <p:txBody>
          <a:bodyPr/>
          <a:lstStyle/>
          <a:p>
            <a:fld id="{3D71427E-BDCA-4842-9F68-52ADFE2133D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581C3D4E-2B96-4CF4-8769-041799CB41B8}"/>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380C960-B274-47C2-83C1-63CF4A273204}"/>
              </a:ext>
            </a:extLst>
          </p:cNvPr>
          <p:cNvSpPr>
            <a:spLocks noGrp="1"/>
          </p:cNvSpPr>
          <p:nvPr>
            <p:ph type="sldNum" sz="quarter" idx="12"/>
          </p:nvPr>
        </p:nvSpPr>
        <p:spPr/>
        <p:txBody>
          <a:bodyPr/>
          <a:lstStyle/>
          <a:p>
            <a:fld id="{318C6533-BC74-4C33-8B48-AD057B127D66}" type="slidenum">
              <a:rPr lang="es-CO" smtClean="0"/>
              <a:t>‹Nº›</a:t>
            </a:fld>
            <a:endParaRPr lang="es-CO" dirty="0"/>
          </a:p>
        </p:txBody>
      </p:sp>
    </p:spTree>
    <p:extLst>
      <p:ext uri="{BB962C8B-B14F-4D97-AF65-F5344CB8AC3E}">
        <p14:creationId xmlns:p14="http://schemas.microsoft.com/office/powerpoint/2010/main" val="1315713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0FBA2F-9561-419B-A17E-8FD5B863BE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7AD66EC-DEE7-4FBE-B011-8A09ED340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E1E2CB1-83AC-4A9F-B8A4-CDF8C12B1C96}"/>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EFFF1B18-B5F9-46E6-92CB-011DF2208B2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864F4A7-52F1-47C9-B38B-CC5080B5F2AB}"/>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5280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36658-EAC1-467C-B836-316EBEE16AC7}"/>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896146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CB0D8-48FD-4906-8D12-82BB87DC316D}"/>
              </a:ext>
            </a:extLst>
          </p:cNvPr>
          <p:cNvSpPr>
            <a:spLocks noGrp="1"/>
          </p:cNvSpPr>
          <p:nvPr>
            <p:ph type="title"/>
          </p:nvPr>
        </p:nvSpPr>
        <p:spPr/>
        <p:txBody>
          <a:bodyPr/>
          <a:lstStyle>
            <a:lvl1pPr>
              <a:defRPr>
                <a:solidFill>
                  <a:schemeClr val="bg1"/>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D8F297B-EF1E-47FF-927B-43BAEFA712C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1A2A0F8-F48A-4662-8D42-C309167DED7D}"/>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74E0A538-F112-45DC-BF34-0560FB906DD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980FFCEA-554D-4A96-A1CF-199951725A27}"/>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658204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7FC59-C14C-4DF2-851C-C657F21F97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347A884-C4BD-4319-B31F-4DDF545D7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C46A178-36E3-4A94-A250-3615AB826A54}"/>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DFCE6E7C-02FE-4387-8989-5A9EEEDFA5E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90B8158D-15D5-4FEA-9F9E-A8C21373AEE7}"/>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3282542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57A97-6D30-43C9-A24B-0ABEA239D4E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18C53A-057E-468E-A1C8-B54EB295936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FA57202-94BA-4A7F-A114-821C4E7CDCA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5C79EA2-6029-49A3-A19C-247338EB0B6E}"/>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73306F5D-B1AA-470D-B0B3-F892A1B3F098}"/>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ABBFB70-010C-4B16-B4C7-4C0710FCA4A4}"/>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2745007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FFD73-BCD9-40EE-A812-A6763F8139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EE36DD-C052-418E-AB3E-1C94BDAE4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1480054-8538-4437-98D4-F59BD2E913D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566E6F8-C4EB-4428-A26A-2ADC4B2B7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74A3A69-2348-43AD-A3AE-41D64C4EFC6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3DB2EE0-D886-4194-B5B3-178A894CBDDD}"/>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80258FE6-CD7B-4155-8226-C51C28ECF8E0}"/>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5E5BE34D-D391-478E-B52C-DC5868C1DCD4}"/>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686142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3AB59-783B-4594-858F-F3ACD73A6B2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8A0C4A4-B238-45C0-82DE-8AC878C73BDA}"/>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EB4F0246-1E2A-4FA9-A28D-4EAA61A697B9}"/>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294FF46B-F63F-4C86-9118-179AE1B0DD1C}"/>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232827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90758B-4210-4498-9C82-02E44B00FE7B}"/>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AC29066C-5808-407C-AAFF-D1654E27606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060B26AD-ED22-47D4-B963-4F55ADB11C13}"/>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3056950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B355AF-7258-4D10-A614-4578EFA647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352C88-C3FA-4E3B-84D0-2941862C7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5DCF0F8-0A75-47CB-A466-9AEF389C9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FD021AB-C56A-46F4-94FE-A263822D7C7D}"/>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4B76FFF4-77B1-45B6-A899-CC63924D8D96}"/>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41028510-6AD1-44FF-AFEE-027B35AB527A}"/>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2113753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64240-1E31-494C-B07C-9B03CE3A91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37D03D0-E5DD-4858-AC38-0BE5313BB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5F72A86C-FFA7-4C87-8E37-CCF5C5C10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B4B3628-C706-4987-A596-57B63E71AFA0}"/>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1A0B0EC0-6780-4A36-98BA-F5697974507E}"/>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B9B38843-AE1E-442E-ADFB-0CF97CE445ED}"/>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842810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41D8D-B9D3-4878-A6B0-91C4DD3AEC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D07A47E-CEBC-4FA0-B4DB-A1DA3AB0FCA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4C2318-5828-48F0-BE9D-6D48C8154AF1}"/>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A03AC28C-3DB1-47DA-8E8F-9DE8A10C33B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05FAE49-7DD4-4F9C-8492-4AB8950F5982}"/>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3690881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203F8B-160E-4EDF-899C-0D6DF6C3AE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F0AA5C1-4095-4E17-9117-B396E53DC87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FB18060-2B03-4F33-8390-85404693F5AB}"/>
              </a:ext>
            </a:extLst>
          </p:cNvPr>
          <p:cNvSpPr>
            <a:spLocks noGrp="1"/>
          </p:cNvSpPr>
          <p:nvPr>
            <p:ph type="dt" sz="half" idx="10"/>
          </p:nvPr>
        </p:nvSpPr>
        <p:spPr/>
        <p:txBody>
          <a:bodyPr/>
          <a:lstStyle/>
          <a:p>
            <a:fld id="{40A14EAA-1E9C-4C18-B671-169547262AA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301CC81D-D1C8-4640-A4FC-6C250CBB448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90609D4-08CA-438F-A303-A480D03F07AC}"/>
              </a:ext>
            </a:extLst>
          </p:cNvPr>
          <p:cNvSpPr>
            <a:spLocks noGrp="1"/>
          </p:cNvSpPr>
          <p:nvPr>
            <p:ph type="sldNum" sz="quarter" idx="12"/>
          </p:nvPr>
        </p:nvSpPr>
        <p:spPr/>
        <p:txBody>
          <a:bodyPr/>
          <a:lstStyle/>
          <a:p>
            <a:fld id="{7B7C9ED1-EB89-4149-99B7-20C71DE23A1A}" type="slidenum">
              <a:rPr lang="es-CO" smtClean="0"/>
              <a:t>‹Nº›</a:t>
            </a:fld>
            <a:endParaRPr lang="es-CO" dirty="0"/>
          </a:p>
        </p:txBody>
      </p:sp>
    </p:spTree>
    <p:extLst>
      <p:ext uri="{BB962C8B-B14F-4D97-AF65-F5344CB8AC3E}">
        <p14:creationId xmlns:p14="http://schemas.microsoft.com/office/powerpoint/2010/main" val="86946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E9C5A5-F013-467F-B07E-61907910E569}"/>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FFCEAB56-7D70-419C-B42F-DE94656880B7}"/>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4" name="Marcador de número de diapositiva 3">
            <a:extLst>
              <a:ext uri="{FF2B5EF4-FFF2-40B4-BE49-F238E27FC236}">
                <a16:creationId xmlns:a16="http://schemas.microsoft.com/office/drawing/2014/main" id="{5BCDA384-76F7-4F57-BB3E-2C1791820965}"/>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266083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7AB45-893E-4D58-9104-DCEEED42B2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8DB9F5D-531F-4B7E-B471-EA1FC9DB2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CE29911-C490-46AA-B6B1-CD0E83FC56A9}"/>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43E16E6-6CBB-40EF-9671-83E9B5498E8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60280E5-5DD7-4A45-8143-49670B49756D}"/>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2145798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AF08E-9BAE-49E1-B00C-BD0AB2E945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C2B49BA-F136-4B85-8EC3-DA6D04CBC74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9A533E-1DC8-468F-B021-B8FF84B47F8C}"/>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21E85E3B-E1D6-40C7-A2DD-38F1FCCDA7B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BAAEBD2-CAC1-45D9-A357-4389DEEDDE84}"/>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42238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1FFB1-492D-421F-BA5B-F4F717C0F2C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0DFA13-52A1-415A-BBE0-EE85D3E36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74165F9-985A-4D20-A99F-CC5311AB9290}"/>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78F9DC3A-2989-44FA-8759-9F66990A28DD}"/>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93CFAEF-A951-4201-89DD-047841FAAE54}"/>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13137431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773B7-FBFC-4621-89FA-AE4623AE3B0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DC2D52E-543F-4B0D-8FDC-811A30F4677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3E1C34F-AB2A-4771-8CB9-CAF80EF9B62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B7D1D7B-04B8-4E94-85FD-F593A219E4D7}"/>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8D2B6390-6F4F-4ED7-9F2E-4C94995D0A3D}"/>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4D3002D-AA07-423F-A8F8-461C2043A69C}"/>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573595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4A5C-06E3-4E87-82A5-063D219A2A50}"/>
              </a:ext>
            </a:extLst>
          </p:cNvPr>
          <p:cNvSpPr>
            <a:spLocks noGrp="1"/>
          </p:cNvSpPr>
          <p:nvPr>
            <p:ph type="title"/>
          </p:nvPr>
        </p:nvSpPr>
        <p:spPr>
          <a:xfrm>
            <a:off x="134394" y="136525"/>
            <a:ext cx="10515600" cy="751680"/>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A1F4E09-6C1B-4FDE-BF3A-2C4D4C682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5C9D819-9A9C-49AD-A1DC-B544F0C5758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633CABE-4E10-42E9-9092-8F04D85F8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17DFDCB-7225-47ED-A034-9E0D6DF9F2B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34C84E-6479-4876-896A-F3AD173D4297}"/>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43EECD79-AE81-4874-A892-95050CFA05C7}"/>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B787EB30-0E0E-4E22-8AD4-EBB6509E5E5A}"/>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2447476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B3EED-83DF-4F38-A849-D90ACC2554B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AB4C1B9-93C6-4C56-B099-160C1D7D0BDC}"/>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B8CD9FC7-F4AC-4369-BF44-CA76AEA19EA9}"/>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CBEEA028-4485-4967-86A4-5BC94565ABF3}"/>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3310691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347B98-3F09-4561-AFA3-10D002B97895}"/>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CBD4B95D-1581-4EA7-A558-D4DB7FEB1504}"/>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B8CB7A66-0E60-47BB-90AE-1E79B17F131F}"/>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2406603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1896D-252E-4B01-9D0D-63F94F7276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1CD79CE-A117-420C-BE6F-3BC8CE0E4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27862EF-F2A6-48D6-A5E1-81324B28F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FC18518-578A-4DB7-89C0-9E92BF1C6D6C}"/>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3341E51C-CEBA-42A1-9C0B-02FFBC1EC799}"/>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7A8C27D-4D82-4994-9275-B5E3CEBC0D3B}"/>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2552675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F0CB5-D4EE-4A81-A728-71452184D1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F2ADF99-79E3-4E5B-A4CA-C3BFD5BD5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F87AFD15-6AC0-4B67-A375-6ABCBD209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E9275FB-5644-47F2-8E47-FEAA307B5137}"/>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A917AA83-43B8-442D-9106-B4D787973FDC}"/>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B499992-698D-40D9-92F9-FEEB865654BB}"/>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3221277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BAD7F-1DCB-44BF-A6BC-C6A39D62F4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791BF3F-9AB6-476C-836F-CCAC1B9D530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EE0563-9F02-439D-80DA-68F1FD63291A}"/>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40CDA2E2-2F7E-4C79-A0E2-A70FA8DA9A5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BF19CCF-61ED-47A8-8966-B92634550094}"/>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322539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0C756-FA58-4835-BE59-471F13B29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B52F6E-75A8-4361-8FB4-EE4DC2F194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D733163-8727-4CDA-A44A-CFE5900718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994A88B-9278-4B95-8FDB-0A21D8BE5518}"/>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3C039DD2-A93F-4036-B973-DB5E4A8E17F0}"/>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6297ED81-DCE8-4A6B-A02D-A15C547F1801}"/>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1870636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05F2D5-5068-4E50-B4F9-004EBCAC10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C62F454-A798-4917-ACFE-33BFF52669E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FD429A8-C530-41F1-8AC8-07EA3DDEFAAA}"/>
              </a:ext>
            </a:extLst>
          </p:cNvPr>
          <p:cNvSpPr>
            <a:spLocks noGrp="1"/>
          </p:cNvSpPr>
          <p:nvPr>
            <p:ph type="dt" sz="half" idx="10"/>
          </p:nvPr>
        </p:nvSpPr>
        <p:spPr/>
        <p:txBody>
          <a:bodyPr/>
          <a:lstStyle/>
          <a:p>
            <a:fld id="{941AD11A-14FE-45D6-BDC8-EE701226B337}"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CC9E0C83-E4D4-418B-9BDC-DD0B1A39183B}"/>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C26CC18-AB3A-43AA-9FB1-7BB82F65E558}"/>
              </a:ext>
            </a:extLst>
          </p:cNvPr>
          <p:cNvSpPr>
            <a:spLocks noGrp="1"/>
          </p:cNvSpPr>
          <p:nvPr>
            <p:ph type="sldNum" sz="quarter" idx="12"/>
          </p:nvPr>
        </p:nvSpPr>
        <p:spPr/>
        <p:txBody>
          <a:bodyPr/>
          <a:lstStyle/>
          <a:p>
            <a:fld id="{CD4579F7-C532-4EE7-8BA0-AEB1A6749860}" type="slidenum">
              <a:rPr lang="es-CO" smtClean="0"/>
              <a:t>‹Nº›</a:t>
            </a:fld>
            <a:endParaRPr lang="es-CO" dirty="0"/>
          </a:p>
        </p:txBody>
      </p:sp>
    </p:spTree>
    <p:extLst>
      <p:ext uri="{BB962C8B-B14F-4D97-AF65-F5344CB8AC3E}">
        <p14:creationId xmlns:p14="http://schemas.microsoft.com/office/powerpoint/2010/main" val="880944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88395-50D7-4823-9D69-38B254B18C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E7A9F11-560E-42AF-9B80-8F38AE234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DE6D146-8D0D-4D3D-9937-39D49C7592E4}"/>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E333CC73-1E59-4696-9F39-796EC2FB48FB}"/>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6F158E1-C7B8-4C5E-881C-999A17538891}"/>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168034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69724-0FF6-4527-96D6-FEA4C0A813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27C117F-A827-465D-9E3C-A8299C4EC11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C0D025D-906F-4671-870F-D3AE54D89BB8}"/>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11D83970-A38A-4414-B689-5D0D56CA18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E8408BC-FB4D-4F89-802F-E3AE47AE9441}"/>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4133545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90620-BE03-4FB5-972D-5245C0BA4CB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10B32C-A5CD-42CE-A8B4-A92AFBB26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BC8A16C-953C-4849-B7B7-1F5358ACBF8E}"/>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95D874E8-59C3-426C-ACAA-BECE00F67C88}"/>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191616E9-C8E3-48FC-A4E5-CC39DEC5376B}"/>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14761294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C67AF-BA98-41E0-AB28-3A4F212E679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D2A4CE8-B029-4B73-9063-4EF3E2EC356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67E7CED-DF59-4D60-870A-DB3239B603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3CCFD31-EEB6-4887-837C-882D826151B9}"/>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11382286-8AD2-425E-940B-C2FCF388525B}"/>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2FF7E5E4-F1ED-45BA-BFB5-C602CAE87693}"/>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2108992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DF098-FE9E-4960-895B-12798DA3737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52EC9A6-37E9-4800-AE91-B0F144F4F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9E65F73-F6D1-4EB3-BE7B-433100311B3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012C34C-9A2E-4777-AE20-03D37FFBD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4C0342B-6715-4F68-A618-C61285E02D8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DFE7A5F-3D7C-40DC-B435-D7D739C805BD}"/>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8" name="Marcador de pie de página 7">
            <a:extLst>
              <a:ext uri="{FF2B5EF4-FFF2-40B4-BE49-F238E27FC236}">
                <a16:creationId xmlns:a16="http://schemas.microsoft.com/office/drawing/2014/main" id="{B962E550-B02E-4C25-A0A9-C53DD163CA68}"/>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46255538-1CB5-4A1F-B2C7-9CF8D0B1C156}"/>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24618470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1BC63-3459-45A6-9728-87235DB4F3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0ECF1C1-7017-4AAA-B84C-EDF9337EB43E}"/>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4" name="Marcador de pie de página 3">
            <a:extLst>
              <a:ext uri="{FF2B5EF4-FFF2-40B4-BE49-F238E27FC236}">
                <a16:creationId xmlns:a16="http://schemas.microsoft.com/office/drawing/2014/main" id="{E6C8A3D9-B97C-4ED7-9CDB-911FB0F6BC80}"/>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2A206647-1F9E-4381-9614-24403415B422}"/>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4269213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47FB1B-FD81-44B1-8796-5F4EAA4B8F19}"/>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3" name="Marcador de pie de página 2">
            <a:extLst>
              <a:ext uri="{FF2B5EF4-FFF2-40B4-BE49-F238E27FC236}">
                <a16:creationId xmlns:a16="http://schemas.microsoft.com/office/drawing/2014/main" id="{3C0AB453-8A0F-44BF-B33F-246A9F535683}"/>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06CC15C4-9B7A-4320-A92E-0237F18BB0B0}"/>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2365910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71D20-9FC7-4A68-8729-EC069903AC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5D9E926-E7BA-4965-8A1C-44518A5C1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A38CDAF-1447-41C1-B344-CBC522672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45EC29F-5F40-4BC3-8797-10314727D528}"/>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2E91BF52-84E0-4E1F-A83C-64EE3918C402}"/>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329B105C-309C-4269-AC27-BA5982F4FC21}"/>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2400893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873E8-B136-4003-8841-020A24E809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7DB1D63-D6F6-48A9-9880-E0BA41FF0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8515D5E8-D557-4C6C-BB9D-9F0AB314C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DA5E735-5A29-413C-BF15-43D91D7EFC2F}"/>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BB031442-E3B5-4017-B3FB-883BF31D2436}"/>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244D1F05-3293-4564-ABBE-38F07E9BAD10}"/>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20181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7BE8A-EF59-43DE-8EDD-942DC90A18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D3235A8-AC36-4F6E-B34D-978565969D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06AFF329-6802-4A28-BA20-962F9C9100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FFE5E6E-EB11-4B3E-A33E-BA6976FA3AAE}"/>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6/06/2022</a:t>
            </a:fld>
            <a:endParaRPr lang="es-CO" dirty="0"/>
          </a:p>
        </p:txBody>
      </p:sp>
      <p:sp>
        <p:nvSpPr>
          <p:cNvPr id="6" name="Marcador de pie de página 5">
            <a:extLst>
              <a:ext uri="{FF2B5EF4-FFF2-40B4-BE49-F238E27FC236}">
                <a16:creationId xmlns:a16="http://schemas.microsoft.com/office/drawing/2014/main" id="{C118C2B6-DD25-4543-AB8E-C1251CADD79A}"/>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18CBDB05-8E00-471D-8451-107B8BF1386A}"/>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dirty="0"/>
          </a:p>
        </p:txBody>
      </p:sp>
    </p:spTree>
    <p:extLst>
      <p:ext uri="{BB962C8B-B14F-4D97-AF65-F5344CB8AC3E}">
        <p14:creationId xmlns:p14="http://schemas.microsoft.com/office/powerpoint/2010/main" val="354316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FC6E9-6DA5-4DDB-9D39-AF4E114243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9B5DDFC-B573-471A-8E18-60E4B3C1068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6513CE-E2DB-480C-83EB-2DD3A1331468}"/>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EBE28138-A172-403D-8835-7307668EB44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BFE04C9-945C-4960-A6B5-37F3D2710657}"/>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709370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5A009B-027E-4801-9AB9-311FE257CE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D3AF02F-4B7E-4AA3-8657-63514822F21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B37D7E0-6E3B-4550-BF90-70CDD5B2C04B}"/>
              </a:ext>
            </a:extLst>
          </p:cNvPr>
          <p:cNvSpPr>
            <a:spLocks noGrp="1"/>
          </p:cNvSpPr>
          <p:nvPr>
            <p:ph type="dt" sz="half" idx="10"/>
          </p:nvPr>
        </p:nvSpPr>
        <p:spPr/>
        <p:txBody>
          <a:bodyPr/>
          <a:lstStyle/>
          <a:p>
            <a:fld id="{87F5B507-D7DC-4EAD-9E74-44585408A82B}"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96CB00A3-530A-462F-B832-0E4D3C62772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0D94798-ED34-47BA-9A29-F104AE3EA81E}"/>
              </a:ext>
            </a:extLst>
          </p:cNvPr>
          <p:cNvSpPr>
            <a:spLocks noGrp="1"/>
          </p:cNvSpPr>
          <p:nvPr>
            <p:ph type="sldNum" sz="quarter" idx="12"/>
          </p:nvPr>
        </p:nvSpPr>
        <p:spPr/>
        <p:txBody>
          <a:bodyPr/>
          <a:lstStyle/>
          <a:p>
            <a:fld id="{EB4FF5B2-3108-4717-BDAB-B55020BBD43B}" type="slidenum">
              <a:rPr lang="es-CO" smtClean="0"/>
              <a:t>‹Nº›</a:t>
            </a:fld>
            <a:endParaRPr lang="es-CO" dirty="0"/>
          </a:p>
        </p:txBody>
      </p:sp>
    </p:spTree>
    <p:extLst>
      <p:ext uri="{BB962C8B-B14F-4D97-AF65-F5344CB8AC3E}">
        <p14:creationId xmlns:p14="http://schemas.microsoft.com/office/powerpoint/2010/main" val="332661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8.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D6F538D-5564-4253-88D1-3F1133C439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763" y="-34208"/>
            <a:ext cx="12293660" cy="6914800"/>
          </a:xfrm>
          <a:prstGeom prst="rect">
            <a:avLst/>
          </a:prstGeom>
        </p:spPr>
      </p:pic>
    </p:spTree>
    <p:extLst>
      <p:ext uri="{BB962C8B-B14F-4D97-AF65-F5344CB8AC3E}">
        <p14:creationId xmlns:p14="http://schemas.microsoft.com/office/powerpoint/2010/main" val="647131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ts val="3800"/>
        </a:lnSpc>
        <a:spcBef>
          <a:spcPct val="0"/>
        </a:spcBef>
        <a:buNone/>
        <a:defRPr sz="4000" b="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2461285-CE05-44DA-8912-B19901C4B8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3" y="-56143"/>
            <a:ext cx="12188953" cy="6857619"/>
          </a:xfrm>
          <a:prstGeom prst="rect">
            <a:avLst/>
          </a:prstGeom>
          <a:effectLst>
            <a:outerShdw blurRad="50800" dist="38100" dir="2700000" algn="tl" rotWithShape="0">
              <a:prstClr val="black">
                <a:alpha val="40000"/>
              </a:prstClr>
            </a:outerShdw>
          </a:effectLst>
        </p:spPr>
      </p:pic>
      <p:sp>
        <p:nvSpPr>
          <p:cNvPr id="2" name="Marcador de título 1">
            <a:extLst>
              <a:ext uri="{FF2B5EF4-FFF2-40B4-BE49-F238E27FC236}">
                <a16:creationId xmlns:a16="http://schemas.microsoft.com/office/drawing/2014/main" id="{0438BB86-0476-4338-8320-29975F846459}"/>
              </a:ext>
            </a:extLst>
          </p:cNvPr>
          <p:cNvSpPr>
            <a:spLocks noGrp="1"/>
          </p:cNvSpPr>
          <p:nvPr>
            <p:ph type="title"/>
          </p:nvPr>
        </p:nvSpPr>
        <p:spPr>
          <a:xfrm>
            <a:off x="2255603" y="296554"/>
            <a:ext cx="7680794" cy="131443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329DE88-6C65-4390-9B58-2C106BD66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A87F7661-7582-4CFA-B030-11CFCB542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330C-94D5-43E6-AC1E-A6AF25D8CC3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38C36D17-AC20-43C7-885E-18FC14CE6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1E257C91-2D91-4829-A095-186D3577A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FC440-C561-4CD5-A07D-BB6B6E4AFE01}" type="slidenum">
              <a:rPr lang="es-CO" smtClean="0"/>
              <a:t>‹Nº›</a:t>
            </a:fld>
            <a:endParaRPr lang="es-CO" dirty="0"/>
          </a:p>
        </p:txBody>
      </p:sp>
    </p:spTree>
    <p:extLst>
      <p:ext uri="{BB962C8B-B14F-4D97-AF65-F5344CB8AC3E}">
        <p14:creationId xmlns:p14="http://schemas.microsoft.com/office/powerpoint/2010/main" val="2593248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4ED9383-0829-4412-8AB9-D3108DEBBA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69" y="3345"/>
            <a:ext cx="12181460" cy="6851691"/>
          </a:xfrm>
          <a:prstGeom prst="rect">
            <a:avLst/>
          </a:prstGeom>
        </p:spPr>
      </p:pic>
      <p:sp>
        <p:nvSpPr>
          <p:cNvPr id="2" name="Marcador de título 1">
            <a:extLst>
              <a:ext uri="{FF2B5EF4-FFF2-40B4-BE49-F238E27FC236}">
                <a16:creationId xmlns:a16="http://schemas.microsoft.com/office/drawing/2014/main" id="{FBC5928B-F265-4B46-A294-A137C25B23EF}"/>
              </a:ext>
            </a:extLst>
          </p:cNvPr>
          <p:cNvSpPr>
            <a:spLocks noGrp="1"/>
          </p:cNvSpPr>
          <p:nvPr>
            <p:ph type="title"/>
          </p:nvPr>
        </p:nvSpPr>
        <p:spPr>
          <a:xfrm>
            <a:off x="287925" y="177482"/>
            <a:ext cx="11616147" cy="681037"/>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5300835A-E41B-4292-9BD7-350F5FC53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5A82E9-F29D-4DB0-8E97-31A20970C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11583-D5DF-48BC-B283-732970923A81}"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5AB971C7-0E91-4625-8A1E-B36C6907E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8C9D7BEF-64B0-4420-9FA3-D7A193F34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FEFE7-E016-4AC1-9273-54E87C0E418F}" type="slidenum">
              <a:rPr lang="es-CO" smtClean="0"/>
              <a:t>‹Nº›</a:t>
            </a:fld>
            <a:endParaRPr lang="es-CO" dirty="0"/>
          </a:p>
        </p:txBody>
      </p:sp>
    </p:spTree>
    <p:extLst>
      <p:ext uri="{BB962C8B-B14F-4D97-AF65-F5344CB8AC3E}">
        <p14:creationId xmlns:p14="http://schemas.microsoft.com/office/powerpoint/2010/main" val="34121049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40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180850A-4E9F-42E1-A471-8F72B301E9E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440" y="2963"/>
            <a:ext cx="12181460" cy="6851691"/>
          </a:xfrm>
          <a:prstGeom prst="rect">
            <a:avLst/>
          </a:prstGeom>
        </p:spPr>
      </p:pic>
      <p:sp>
        <p:nvSpPr>
          <p:cNvPr id="2" name="Marcador de título 1">
            <a:extLst>
              <a:ext uri="{FF2B5EF4-FFF2-40B4-BE49-F238E27FC236}">
                <a16:creationId xmlns:a16="http://schemas.microsoft.com/office/drawing/2014/main" id="{02EB34D7-1AA0-4DA0-BE1C-6A330CED076D}"/>
              </a:ext>
            </a:extLst>
          </p:cNvPr>
          <p:cNvSpPr>
            <a:spLocks noGrp="1"/>
          </p:cNvSpPr>
          <p:nvPr>
            <p:ph type="title"/>
          </p:nvPr>
        </p:nvSpPr>
        <p:spPr>
          <a:xfrm>
            <a:off x="1376371" y="250031"/>
            <a:ext cx="10158131" cy="662782"/>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51F1DA0-88DE-4AF5-8D71-8A7D07F63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9011F60-2764-40E2-AEAA-32DB7012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86C9-BE8E-4C54-8AF9-2C121AA993C6}"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85087A87-3222-4A57-BCB1-AD02636C9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F431564F-80EF-40B7-8AB5-A757CBD87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B2D4-F662-4207-AB61-DE66A63C572B}" type="slidenum">
              <a:rPr lang="es-CO" smtClean="0"/>
              <a:t>‹Nº›</a:t>
            </a:fld>
            <a:endParaRPr lang="es-CO" dirty="0"/>
          </a:p>
        </p:txBody>
      </p:sp>
    </p:spTree>
    <p:extLst>
      <p:ext uri="{BB962C8B-B14F-4D97-AF65-F5344CB8AC3E}">
        <p14:creationId xmlns:p14="http://schemas.microsoft.com/office/powerpoint/2010/main" val="779508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0" r:id="rId12"/>
    <p:sldLayoutId id="2147483781" r:id="rId13"/>
    <p:sldLayoutId id="2147483782" r:id="rId14"/>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BFC63D7-277A-4021-B3A8-DC514248A92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69" y="3153"/>
            <a:ext cx="12181460" cy="6851691"/>
          </a:xfrm>
          <a:prstGeom prst="rect">
            <a:avLst/>
          </a:prstGeom>
        </p:spPr>
      </p:pic>
      <p:sp>
        <p:nvSpPr>
          <p:cNvPr id="2" name="Marcador de título 1">
            <a:extLst>
              <a:ext uri="{FF2B5EF4-FFF2-40B4-BE49-F238E27FC236}">
                <a16:creationId xmlns:a16="http://schemas.microsoft.com/office/drawing/2014/main" id="{FEF8CF0D-65B2-406F-A8DA-D9BB365A0E54}"/>
              </a:ext>
            </a:extLst>
          </p:cNvPr>
          <p:cNvSpPr>
            <a:spLocks noGrp="1"/>
          </p:cNvSpPr>
          <p:nvPr>
            <p:ph type="title"/>
          </p:nvPr>
        </p:nvSpPr>
        <p:spPr>
          <a:xfrm>
            <a:off x="1217023" y="1825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157835F-862D-435A-A57F-17130EDE2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8381EA6-904D-4EAF-86E1-4E634A0BC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1427E-BDCA-4842-9F68-52ADFE2133D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60A1002-D5B7-4ED3-8D04-B14300BA6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198AD08-2439-427B-9153-B75ED20B3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C6533-BC74-4C33-8B48-AD057B127D66}" type="slidenum">
              <a:rPr lang="es-CO" smtClean="0"/>
              <a:t>‹Nº›</a:t>
            </a:fld>
            <a:endParaRPr lang="es-CO" dirty="0"/>
          </a:p>
        </p:txBody>
      </p:sp>
    </p:spTree>
    <p:extLst>
      <p:ext uri="{BB962C8B-B14F-4D97-AF65-F5344CB8AC3E}">
        <p14:creationId xmlns:p14="http://schemas.microsoft.com/office/powerpoint/2010/main" val="10790930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FF51006-0609-41BE-9E57-7891A61384E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31" y="5192"/>
            <a:ext cx="12182136" cy="6853784"/>
          </a:xfrm>
          <a:prstGeom prst="rect">
            <a:avLst/>
          </a:prstGeom>
        </p:spPr>
      </p:pic>
      <p:sp>
        <p:nvSpPr>
          <p:cNvPr id="2" name="Marcador de título 1">
            <a:extLst>
              <a:ext uri="{FF2B5EF4-FFF2-40B4-BE49-F238E27FC236}">
                <a16:creationId xmlns:a16="http://schemas.microsoft.com/office/drawing/2014/main" id="{54A127F0-5BB3-4D11-B4B8-B53948E4F776}"/>
              </a:ext>
            </a:extLst>
          </p:cNvPr>
          <p:cNvSpPr>
            <a:spLocks noGrp="1"/>
          </p:cNvSpPr>
          <p:nvPr>
            <p:ph type="title"/>
          </p:nvPr>
        </p:nvSpPr>
        <p:spPr>
          <a:xfrm>
            <a:off x="263434" y="18255"/>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9EE93EB7-47B1-484A-8016-F7341F607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DDDF530-F5D1-4D33-B305-7112ECA57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14EAA-1E9C-4C18-B671-169547262AAC}"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E6578495-0093-4D98-8C12-9C2BA43F8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E52BCB3B-8B9B-4C72-9CC5-440DAB00A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C9ED1-EB89-4149-99B7-20C71DE23A1A}" type="slidenum">
              <a:rPr lang="es-CO" smtClean="0"/>
              <a:t>‹Nº›</a:t>
            </a:fld>
            <a:endParaRPr lang="es-CO" dirty="0"/>
          </a:p>
        </p:txBody>
      </p:sp>
    </p:spTree>
    <p:extLst>
      <p:ext uri="{BB962C8B-B14F-4D97-AF65-F5344CB8AC3E}">
        <p14:creationId xmlns:p14="http://schemas.microsoft.com/office/powerpoint/2010/main" val="37503223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2847FD3-5A48-4465-8CFC-901404B0B0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Marcador de título 1">
            <a:extLst>
              <a:ext uri="{FF2B5EF4-FFF2-40B4-BE49-F238E27FC236}">
                <a16:creationId xmlns:a16="http://schemas.microsoft.com/office/drawing/2014/main" id="{4CFA7ECF-DDD8-4377-8CFB-FE50CC60DBC2}"/>
              </a:ext>
            </a:extLst>
          </p:cNvPr>
          <p:cNvSpPr>
            <a:spLocks noGrp="1"/>
          </p:cNvSpPr>
          <p:nvPr>
            <p:ph type="title"/>
          </p:nvPr>
        </p:nvSpPr>
        <p:spPr>
          <a:xfrm>
            <a:off x="158931" y="136525"/>
            <a:ext cx="10515600" cy="809897"/>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AE631AE5-BB52-4683-8B85-792D920BE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C4E27C-F50B-42FF-B4F9-D845FB82E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D11A-14FE-45D6-BDC8-EE701226B337}"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F3487B00-7942-4766-BF49-89248EE60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6D1E8DED-B8BF-4E90-BB8C-75C742C75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579F7-C532-4EE7-8BA0-AEB1A6749860}" type="slidenum">
              <a:rPr lang="es-CO" smtClean="0"/>
              <a:t>‹Nº›</a:t>
            </a:fld>
            <a:endParaRPr lang="es-CO" dirty="0"/>
          </a:p>
        </p:txBody>
      </p:sp>
    </p:spTree>
    <p:extLst>
      <p:ext uri="{BB962C8B-B14F-4D97-AF65-F5344CB8AC3E}">
        <p14:creationId xmlns:p14="http://schemas.microsoft.com/office/powerpoint/2010/main" val="29745446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lang="es-CO" sz="3600" b="1" kern="1200" dirty="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4FBC3B3-9343-4AD0-A14D-3F9EDAE29D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9" y="380"/>
            <a:ext cx="12191322" cy="6857238"/>
          </a:xfrm>
          <a:prstGeom prst="rect">
            <a:avLst/>
          </a:prstGeom>
        </p:spPr>
      </p:pic>
      <p:sp>
        <p:nvSpPr>
          <p:cNvPr id="2" name="Marcador de título 1">
            <a:extLst>
              <a:ext uri="{FF2B5EF4-FFF2-40B4-BE49-F238E27FC236}">
                <a16:creationId xmlns:a16="http://schemas.microsoft.com/office/drawing/2014/main" id="{1D7CF7A6-01E5-4A2B-81EB-E13CFC6D064D}"/>
              </a:ext>
            </a:extLst>
          </p:cNvPr>
          <p:cNvSpPr>
            <a:spLocks noGrp="1"/>
          </p:cNvSpPr>
          <p:nvPr>
            <p:ph type="title"/>
          </p:nvPr>
        </p:nvSpPr>
        <p:spPr>
          <a:xfrm>
            <a:off x="1616765" y="320675"/>
            <a:ext cx="9250018"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D5CDEC1-0318-41E1-BE48-E8E52FB42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3BA9EA-9270-4E63-A59A-7F567D7F0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5B507-D7DC-4EAD-9E74-44585408A82B}" type="datetimeFigureOut">
              <a:rPr lang="es-CO" smtClean="0"/>
              <a:t>6/06/2022</a:t>
            </a:fld>
            <a:endParaRPr lang="es-CO" dirty="0"/>
          </a:p>
        </p:txBody>
      </p:sp>
      <p:sp>
        <p:nvSpPr>
          <p:cNvPr id="5" name="Marcador de pie de página 4">
            <a:extLst>
              <a:ext uri="{FF2B5EF4-FFF2-40B4-BE49-F238E27FC236}">
                <a16:creationId xmlns:a16="http://schemas.microsoft.com/office/drawing/2014/main" id="{AC669AC9-1264-42DD-9646-64B3C5F1C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33B349D9-CCB3-45F8-A2F9-140951109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FF5B2-3108-4717-BDAB-B55020BBD43B}" type="slidenum">
              <a:rPr lang="es-CO" smtClean="0"/>
              <a:t>‹Nº›</a:t>
            </a:fld>
            <a:endParaRPr lang="es-CO" dirty="0"/>
          </a:p>
        </p:txBody>
      </p:sp>
    </p:spTree>
    <p:extLst>
      <p:ext uri="{BB962C8B-B14F-4D97-AF65-F5344CB8AC3E}">
        <p14:creationId xmlns:p14="http://schemas.microsoft.com/office/powerpoint/2010/main" val="12945448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6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hyperlink" Target="https://pqrs.fiduprevisora.com.co/radicar.php" TargetMode="External"/><Relationship Id="rId2" Type="http://schemas.openxmlformats.org/officeDocument/2006/relationships/hyperlink" Target="https://rrhh.gestionsecretariasdeeducacion.gov.co/humanoEL/Ingresar.aspx" TargetMode="Externa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fomag.gov.co/" TargetMode="Externa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fomag.gov.co/" TargetMode="Externa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cid:image001.png@01D5CB90.6C483BA0" TargetMode="External"/><Relationship Id="rId2" Type="http://schemas.openxmlformats.org/officeDocument/2006/relationships/image" Target="../media/image16.png"/><Relationship Id="rId1" Type="http://schemas.openxmlformats.org/officeDocument/2006/relationships/slideLayout" Target="../slideLayouts/slideLayout53.xml"/><Relationship Id="rId5" Type="http://schemas.openxmlformats.org/officeDocument/2006/relationships/image" Target="cid:image002.png@01D5CB90.6C483BA0"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cid:image003.png@01D5CB90.6C483BA0" TargetMode="External"/><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0932" y="2286005"/>
            <a:ext cx="6289963" cy="3539430"/>
          </a:xfrm>
          <a:prstGeom prst="rect">
            <a:avLst/>
          </a:prstGeom>
        </p:spPr>
        <p:txBody>
          <a:bodyPr wrap="square">
            <a:spAutoFit/>
          </a:bodyPr>
          <a:lstStyle/>
          <a:p>
            <a:pPr algn="ctr">
              <a:spcAft>
                <a:spcPts val="0"/>
              </a:spcAft>
            </a:pPr>
            <a:r>
              <a:rPr lang="es-CO" sz="3200" b="1" dirty="0">
                <a:solidFill>
                  <a:schemeClr val="accent1">
                    <a:lumMod val="75000"/>
                  </a:schemeClr>
                </a:solidFill>
                <a:latin typeface="Calibri" panose="020F0502020204030204" pitchFamily="34" charset="0"/>
                <a:ea typeface="Calibri" panose="020F0502020204030204" pitchFamily="34" charset="0"/>
              </a:rPr>
              <a:t>DIRECCIÓN PARA LA AUTOMATIZACIÓN Y LA GESTIÓN DE LA INFORMACIÓN</a:t>
            </a:r>
          </a:p>
          <a:p>
            <a:pPr algn="ctr">
              <a:spcAft>
                <a:spcPts val="0"/>
              </a:spcAft>
            </a:pPr>
            <a:endParaRPr lang="es-CO" sz="3200" b="1" dirty="0">
              <a:latin typeface="Calibri" panose="020F0502020204030204" pitchFamily="34" charset="0"/>
              <a:ea typeface="Calibri" panose="020F0502020204030204" pitchFamily="34" charset="0"/>
            </a:endParaRPr>
          </a:p>
          <a:p>
            <a:pPr algn="ctr">
              <a:spcAft>
                <a:spcPts val="0"/>
              </a:spcAft>
            </a:pPr>
            <a:r>
              <a:rPr lang="es-CO" sz="3200" b="1" dirty="0">
                <a:solidFill>
                  <a:schemeClr val="accent1">
                    <a:lumMod val="75000"/>
                  </a:schemeClr>
                </a:solidFill>
                <a:latin typeface="Calibri" panose="020F0502020204030204" pitchFamily="34" charset="0"/>
                <a:ea typeface="Calibri" panose="020F0502020204030204" pitchFamily="34" charset="0"/>
              </a:rPr>
              <a:t>COORDINACIÓN DE INFORMACIÓN Y AFILIACIONES DE DOCENTES, PENSIONADOS Y BENEFICIARIOS</a:t>
            </a:r>
          </a:p>
        </p:txBody>
      </p:sp>
    </p:spTree>
    <p:extLst>
      <p:ext uri="{BB962C8B-B14F-4D97-AF65-F5344CB8AC3E}">
        <p14:creationId xmlns:p14="http://schemas.microsoft.com/office/powerpoint/2010/main" val="153574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0" y="327546"/>
            <a:ext cx="11750721" cy="1043372"/>
          </a:xfrm>
          <a:effectLst>
            <a:outerShdw sx="1000" sy="1000" algn="tl" rotWithShape="0">
              <a:prstClr val="black"/>
            </a:outerShdw>
          </a:effectLst>
        </p:spPr>
        <p:txBody>
          <a:bodyPr>
            <a:noAutofit/>
          </a:bodyPr>
          <a:lstStyle/>
          <a:p>
            <a:r>
              <a:rPr lang="es-CO" i="1" dirty="0">
                <a:solidFill>
                  <a:schemeClr val="tx1"/>
                </a:solidFill>
              </a:rPr>
              <a:t> </a:t>
            </a:r>
            <a:r>
              <a:rPr lang="es-CO" sz="3200" dirty="0">
                <a:solidFill>
                  <a:srgbClr val="002060"/>
                </a:solidFill>
              </a:rPr>
              <a:t>CAMPO DE ESTRUCTURA DE NOVEDADES</a:t>
            </a:r>
            <a:br>
              <a:rPr lang="es-CO" i="1" dirty="0">
                <a:solidFill>
                  <a:schemeClr val="tx1"/>
                </a:solidFill>
              </a:rPr>
            </a:br>
            <a:endParaRPr lang="es-CO" i="1" dirty="0">
              <a:solidFill>
                <a:schemeClr val="tx1"/>
              </a:solidFill>
            </a:endParaRPr>
          </a:p>
        </p:txBody>
      </p:sp>
      <p:sp>
        <p:nvSpPr>
          <p:cNvPr id="2" name="Rectángulo 1"/>
          <p:cNvSpPr/>
          <p:nvPr/>
        </p:nvSpPr>
        <p:spPr>
          <a:xfrm>
            <a:off x="121827" y="3320559"/>
            <a:ext cx="2702806" cy="2985433"/>
          </a:xfrm>
          <a:prstGeom prst="rect">
            <a:avLst/>
          </a:prstGeom>
          <a:solidFill>
            <a:schemeClr val="bg1"/>
          </a:solidFill>
          <a:ln>
            <a:solidFill>
              <a:srgbClr val="0070C0"/>
            </a:solidFill>
          </a:ln>
        </p:spPr>
        <p:txBody>
          <a:bodyPr wrap="square">
            <a:spAutoFit/>
          </a:bodyPr>
          <a:lstStyle/>
          <a:p>
            <a:pPr algn="just"/>
            <a:r>
              <a:rPr lang="es-CO" b="1" dirty="0">
                <a:solidFill>
                  <a:srgbClr val="002060"/>
                </a:solidFill>
              </a:rPr>
              <a:t>Comisión en cargo libre nombramiento y remoción (código 7) </a:t>
            </a:r>
          </a:p>
          <a:p>
            <a:pPr algn="just"/>
            <a:r>
              <a:rPr lang="es-CO" sz="1600" dirty="0">
                <a:solidFill>
                  <a:srgbClr val="002060"/>
                </a:solidFill>
              </a:rPr>
              <a:t>A los docentes y directivos docentes estatales, se les puede conceder comisión de cargo libre nombramiento y remoción para ocupar cargos diferentes a la docencia (decreto ley 2277/79 art. 66 y decreto ley 1278/02 art. 56). </a:t>
            </a:r>
          </a:p>
        </p:txBody>
      </p:sp>
      <p:graphicFrame>
        <p:nvGraphicFramePr>
          <p:cNvPr id="9" name="Tabla 8"/>
          <p:cNvGraphicFramePr>
            <a:graphicFrameLocks noGrp="1"/>
          </p:cNvGraphicFramePr>
          <p:nvPr>
            <p:extLst>
              <p:ext uri="{D42A27DB-BD31-4B8C-83A1-F6EECF244321}">
                <p14:modId xmlns:p14="http://schemas.microsoft.com/office/powerpoint/2010/main" val="3962715843"/>
              </p:ext>
            </p:extLst>
          </p:nvPr>
        </p:nvGraphicFramePr>
        <p:xfrm>
          <a:off x="354430" y="910604"/>
          <a:ext cx="11505059" cy="1666186"/>
        </p:xfrm>
        <a:graphic>
          <a:graphicData uri="http://schemas.openxmlformats.org/drawingml/2006/table">
            <a:tbl>
              <a:tblPr/>
              <a:tblGrid>
                <a:gridCol w="615244">
                  <a:extLst>
                    <a:ext uri="{9D8B030D-6E8A-4147-A177-3AD203B41FA5}">
                      <a16:colId xmlns:a16="http://schemas.microsoft.com/office/drawing/2014/main" val="3461599632"/>
                    </a:ext>
                  </a:extLst>
                </a:gridCol>
                <a:gridCol w="615244">
                  <a:extLst>
                    <a:ext uri="{9D8B030D-6E8A-4147-A177-3AD203B41FA5}">
                      <a16:colId xmlns:a16="http://schemas.microsoft.com/office/drawing/2014/main" val="380476628"/>
                    </a:ext>
                  </a:extLst>
                </a:gridCol>
                <a:gridCol w="512704">
                  <a:extLst>
                    <a:ext uri="{9D8B030D-6E8A-4147-A177-3AD203B41FA5}">
                      <a16:colId xmlns:a16="http://schemas.microsoft.com/office/drawing/2014/main" val="2846178635"/>
                    </a:ext>
                  </a:extLst>
                </a:gridCol>
                <a:gridCol w="615244">
                  <a:extLst>
                    <a:ext uri="{9D8B030D-6E8A-4147-A177-3AD203B41FA5}">
                      <a16:colId xmlns:a16="http://schemas.microsoft.com/office/drawing/2014/main" val="1291943398"/>
                    </a:ext>
                  </a:extLst>
                </a:gridCol>
                <a:gridCol w="430671">
                  <a:extLst>
                    <a:ext uri="{9D8B030D-6E8A-4147-A177-3AD203B41FA5}">
                      <a16:colId xmlns:a16="http://schemas.microsoft.com/office/drawing/2014/main" val="153940327"/>
                    </a:ext>
                  </a:extLst>
                </a:gridCol>
                <a:gridCol w="461433">
                  <a:extLst>
                    <a:ext uri="{9D8B030D-6E8A-4147-A177-3AD203B41FA5}">
                      <a16:colId xmlns:a16="http://schemas.microsoft.com/office/drawing/2014/main" val="1456166773"/>
                    </a:ext>
                  </a:extLst>
                </a:gridCol>
                <a:gridCol w="430671">
                  <a:extLst>
                    <a:ext uri="{9D8B030D-6E8A-4147-A177-3AD203B41FA5}">
                      <a16:colId xmlns:a16="http://schemas.microsoft.com/office/drawing/2014/main" val="1951670728"/>
                    </a:ext>
                  </a:extLst>
                </a:gridCol>
                <a:gridCol w="399909">
                  <a:extLst>
                    <a:ext uri="{9D8B030D-6E8A-4147-A177-3AD203B41FA5}">
                      <a16:colId xmlns:a16="http://schemas.microsoft.com/office/drawing/2014/main" val="3241818462"/>
                    </a:ext>
                  </a:extLst>
                </a:gridCol>
                <a:gridCol w="478254">
                  <a:extLst>
                    <a:ext uri="{9D8B030D-6E8A-4147-A177-3AD203B41FA5}">
                      <a16:colId xmlns:a16="http://schemas.microsoft.com/office/drawing/2014/main" val="811458820"/>
                    </a:ext>
                  </a:extLst>
                </a:gridCol>
                <a:gridCol w="372834">
                  <a:extLst>
                    <a:ext uri="{9D8B030D-6E8A-4147-A177-3AD203B41FA5}">
                      <a16:colId xmlns:a16="http://schemas.microsoft.com/office/drawing/2014/main" val="1539018808"/>
                    </a:ext>
                  </a:extLst>
                </a:gridCol>
                <a:gridCol w="410163">
                  <a:extLst>
                    <a:ext uri="{9D8B030D-6E8A-4147-A177-3AD203B41FA5}">
                      <a16:colId xmlns:a16="http://schemas.microsoft.com/office/drawing/2014/main" val="3976236982"/>
                    </a:ext>
                  </a:extLst>
                </a:gridCol>
                <a:gridCol w="461433">
                  <a:extLst>
                    <a:ext uri="{9D8B030D-6E8A-4147-A177-3AD203B41FA5}">
                      <a16:colId xmlns:a16="http://schemas.microsoft.com/office/drawing/2014/main" val="3032839007"/>
                    </a:ext>
                  </a:extLst>
                </a:gridCol>
                <a:gridCol w="440924">
                  <a:extLst>
                    <a:ext uri="{9D8B030D-6E8A-4147-A177-3AD203B41FA5}">
                      <a16:colId xmlns:a16="http://schemas.microsoft.com/office/drawing/2014/main" val="2044038097"/>
                    </a:ext>
                  </a:extLst>
                </a:gridCol>
                <a:gridCol w="389654">
                  <a:extLst>
                    <a:ext uri="{9D8B030D-6E8A-4147-A177-3AD203B41FA5}">
                      <a16:colId xmlns:a16="http://schemas.microsoft.com/office/drawing/2014/main" val="306937995"/>
                    </a:ext>
                  </a:extLst>
                </a:gridCol>
                <a:gridCol w="451178">
                  <a:extLst>
                    <a:ext uri="{9D8B030D-6E8A-4147-A177-3AD203B41FA5}">
                      <a16:colId xmlns:a16="http://schemas.microsoft.com/office/drawing/2014/main" val="2959715402"/>
                    </a:ext>
                  </a:extLst>
                </a:gridCol>
                <a:gridCol w="410163">
                  <a:extLst>
                    <a:ext uri="{9D8B030D-6E8A-4147-A177-3AD203B41FA5}">
                      <a16:colId xmlns:a16="http://schemas.microsoft.com/office/drawing/2014/main" val="1568698309"/>
                    </a:ext>
                  </a:extLst>
                </a:gridCol>
                <a:gridCol w="440924">
                  <a:extLst>
                    <a:ext uri="{9D8B030D-6E8A-4147-A177-3AD203B41FA5}">
                      <a16:colId xmlns:a16="http://schemas.microsoft.com/office/drawing/2014/main" val="2624664570"/>
                    </a:ext>
                  </a:extLst>
                </a:gridCol>
                <a:gridCol w="492194">
                  <a:extLst>
                    <a:ext uri="{9D8B030D-6E8A-4147-A177-3AD203B41FA5}">
                      <a16:colId xmlns:a16="http://schemas.microsoft.com/office/drawing/2014/main" val="545365444"/>
                    </a:ext>
                  </a:extLst>
                </a:gridCol>
                <a:gridCol w="410163">
                  <a:extLst>
                    <a:ext uri="{9D8B030D-6E8A-4147-A177-3AD203B41FA5}">
                      <a16:colId xmlns:a16="http://schemas.microsoft.com/office/drawing/2014/main" val="3085425117"/>
                    </a:ext>
                  </a:extLst>
                </a:gridCol>
                <a:gridCol w="492194">
                  <a:extLst>
                    <a:ext uri="{9D8B030D-6E8A-4147-A177-3AD203B41FA5}">
                      <a16:colId xmlns:a16="http://schemas.microsoft.com/office/drawing/2014/main" val="3835417022"/>
                    </a:ext>
                  </a:extLst>
                </a:gridCol>
                <a:gridCol w="502449">
                  <a:extLst>
                    <a:ext uri="{9D8B030D-6E8A-4147-A177-3AD203B41FA5}">
                      <a16:colId xmlns:a16="http://schemas.microsoft.com/office/drawing/2014/main" val="1170402390"/>
                    </a:ext>
                  </a:extLst>
                </a:gridCol>
                <a:gridCol w="615244">
                  <a:extLst>
                    <a:ext uri="{9D8B030D-6E8A-4147-A177-3AD203B41FA5}">
                      <a16:colId xmlns:a16="http://schemas.microsoft.com/office/drawing/2014/main" val="2992831846"/>
                    </a:ext>
                  </a:extLst>
                </a:gridCol>
                <a:gridCol w="615244">
                  <a:extLst>
                    <a:ext uri="{9D8B030D-6E8A-4147-A177-3AD203B41FA5}">
                      <a16:colId xmlns:a16="http://schemas.microsoft.com/office/drawing/2014/main" val="505285883"/>
                    </a:ext>
                  </a:extLst>
                </a:gridCol>
                <a:gridCol w="440924">
                  <a:extLst>
                    <a:ext uri="{9D8B030D-6E8A-4147-A177-3AD203B41FA5}">
                      <a16:colId xmlns:a16="http://schemas.microsoft.com/office/drawing/2014/main" val="3803761358"/>
                    </a:ext>
                  </a:extLst>
                </a:gridCol>
              </a:tblGrid>
              <a:tr h="427189">
                <a:tc gridSpan="2">
                  <a:txBody>
                    <a:bodyPr/>
                    <a:lstStyle/>
                    <a:p>
                      <a:pPr algn="ctr" rtl="0" fontAlgn="b"/>
                      <a:r>
                        <a:rPr lang="es-MX" sz="800" b="1" i="0" u="none" strike="noStrike" dirty="0">
                          <a:solidFill>
                            <a:srgbClr val="000000"/>
                          </a:solidFill>
                          <a:effectLst/>
                          <a:latin typeface="Arial" panose="020B0604020202020204" pitchFamily="34" charset="0"/>
                        </a:rPr>
                        <a:t>ENTE TERRITORIAL QUE REPORTA LA NOVEDAD</a:t>
                      </a:r>
                    </a:p>
                  </a:txBody>
                  <a:tcPr marL="4686" marR="4686" marT="46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CO"/>
                    </a:p>
                  </a:txBody>
                  <a:tcPr/>
                </a:tc>
                <a:tc rowSpan="2">
                  <a:txBody>
                    <a:bodyPr/>
                    <a:lstStyle/>
                    <a:p>
                      <a:pPr algn="ctr" rtl="0" fontAlgn="ctr"/>
                      <a:r>
                        <a:rPr lang="es-CO" sz="900" b="1" i="0" u="none" strike="noStrike" dirty="0">
                          <a:solidFill>
                            <a:srgbClr val="000000"/>
                          </a:solidFill>
                          <a:effectLst/>
                          <a:latin typeface="Arial" panose="020B0604020202020204" pitchFamily="34" charset="0"/>
                        </a:rPr>
                        <a:t>TIPO DE DOCUMENTO DE IDENTIDAD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DE DOCUMENTO DE IDENTIDAD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PRIMER APELLIDO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SEGUNDO APELLIDO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PRIMER NOMBRE</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SEGUNDO NOMBRE</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CÓDIGO DE LA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FECHA ACTO ADMINISTRATIVO DE LA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ACTO ADMINISTRATIVO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POSESION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EFECTOS FISCALES</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DE DIAS</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CODIGO DEL GRADO EN EL ESCALAFON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CARGO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CODIGO DEL DEPARTAMENTO ORIGEN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CODIGO DEL DISTRITO O  MUNICIPIO ORIGEN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CÓDIGO DE LA CAUSAL </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TIPO DE NOMBRAMIENTO ANTERIROR</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TIPO DE NOMBRAMIENTO NUEVO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ACTO ADMINISTRATIVO DEL NOMBRAMIENTO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FECHA DEL  ACTO ADMINISTRATIVO DEL NOMBRAMIENTO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POSESION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59887616"/>
                  </a:ext>
                </a:extLst>
              </a:tr>
              <a:tr h="914271">
                <a:tc>
                  <a:txBody>
                    <a:bodyPr/>
                    <a:lstStyle/>
                    <a:p>
                      <a:pPr algn="ctr" rtl="0" fontAlgn="ctr"/>
                      <a:r>
                        <a:rPr lang="es-CO" sz="900" b="1" i="0" u="none" strike="noStrike" dirty="0">
                          <a:solidFill>
                            <a:srgbClr val="000000"/>
                          </a:solidFill>
                          <a:effectLst/>
                          <a:latin typeface="Arial" panose="020B0604020202020204" pitchFamily="34" charset="0"/>
                        </a:rPr>
                        <a:t>CODIGO DEPARTAMENTO</a:t>
                      </a:r>
                    </a:p>
                  </a:txBody>
                  <a:tcPr marL="4686" marR="4686" marT="46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s-CO" sz="900" b="1" i="0" u="none" strike="noStrike" dirty="0">
                          <a:solidFill>
                            <a:srgbClr val="000000"/>
                          </a:solidFill>
                          <a:effectLst/>
                          <a:latin typeface="Arial" panose="020B0604020202020204" pitchFamily="34" charset="0"/>
                        </a:rPr>
                        <a:t>CODIGO MUNICIPIO CERTIFICADO </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45001281"/>
                  </a:ext>
                </a:extLst>
              </a:tr>
              <a:tr h="189935">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s-CO" sz="1050" b="1" i="0" u="none" strike="noStrike" dirty="0">
                        <a:solidFill>
                          <a:srgbClr val="000000"/>
                        </a:solidFill>
                        <a:effectLst/>
                        <a:latin typeface="Arial" panose="020B0604020202020204" pitchFamily="34" charset="0"/>
                      </a:endParaRPr>
                    </a:p>
                    <a:p>
                      <a:pPr algn="ctr" rtl="0" fontAlgn="b"/>
                      <a:endParaRPr lang="es-CO" sz="1050" b="1" i="0" u="none" strike="noStrike" dirty="0">
                        <a:solidFill>
                          <a:srgbClr val="000000"/>
                        </a:solidFill>
                        <a:effectLst/>
                        <a:latin typeface="Arial" panose="020B0604020202020204" pitchFamily="34" charset="0"/>
                      </a:endParaRP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32681671"/>
                  </a:ext>
                </a:extLst>
              </a:tr>
            </a:tbl>
          </a:graphicData>
        </a:graphic>
      </p:graphicFrame>
      <p:sp>
        <p:nvSpPr>
          <p:cNvPr id="11" name="Rectángulo 10"/>
          <p:cNvSpPr/>
          <p:nvPr/>
        </p:nvSpPr>
        <p:spPr>
          <a:xfrm>
            <a:off x="2932933" y="3373983"/>
            <a:ext cx="2364653" cy="2862322"/>
          </a:xfrm>
          <a:prstGeom prst="rect">
            <a:avLst/>
          </a:prstGeom>
          <a:ln>
            <a:solidFill>
              <a:srgbClr val="0070C0"/>
            </a:solidFill>
          </a:ln>
        </p:spPr>
        <p:txBody>
          <a:bodyPr wrap="square">
            <a:spAutoFit/>
          </a:bodyPr>
          <a:lstStyle/>
          <a:p>
            <a:pPr algn="just"/>
            <a:r>
              <a:rPr lang="es-CO" b="1" dirty="0">
                <a:solidFill>
                  <a:srgbClr val="002060"/>
                </a:solidFill>
              </a:rPr>
              <a:t>Traslado (código 11) </a:t>
            </a:r>
          </a:p>
          <a:p>
            <a:pPr algn="just"/>
            <a:r>
              <a:rPr lang="es-CO" sz="1600" dirty="0">
                <a:solidFill>
                  <a:srgbClr val="002060"/>
                </a:solidFill>
              </a:rPr>
              <a:t>Se produce cuando un educador en servicio activo que ocupa un cargo en propiedad, se traslada con otro educador que desempeña funciones afines; son exigibles los mismos requisitos aunque sean de distintas entidades territoriales</a:t>
            </a:r>
            <a:r>
              <a:rPr lang="es-CO" sz="1600" dirty="0"/>
              <a:t>. </a:t>
            </a:r>
          </a:p>
        </p:txBody>
      </p:sp>
      <p:sp>
        <p:nvSpPr>
          <p:cNvPr id="12" name="Rectángulo 11"/>
          <p:cNvSpPr/>
          <p:nvPr/>
        </p:nvSpPr>
        <p:spPr>
          <a:xfrm>
            <a:off x="5405887" y="3393575"/>
            <a:ext cx="2081874" cy="3108543"/>
          </a:xfrm>
          <a:prstGeom prst="rect">
            <a:avLst/>
          </a:prstGeom>
          <a:ln>
            <a:solidFill>
              <a:srgbClr val="0070C0"/>
            </a:solidFill>
          </a:ln>
        </p:spPr>
        <p:txBody>
          <a:bodyPr wrap="square">
            <a:spAutoFit/>
          </a:bodyPr>
          <a:lstStyle/>
          <a:p>
            <a:pPr algn="just"/>
            <a:r>
              <a:rPr lang="es-CO" b="1" dirty="0">
                <a:solidFill>
                  <a:srgbClr val="002060"/>
                </a:solidFill>
              </a:rPr>
              <a:t>Retiro (Código 12) </a:t>
            </a:r>
          </a:p>
          <a:p>
            <a:pPr algn="just"/>
            <a:r>
              <a:rPr lang="es-CO" sz="1600" dirty="0">
                <a:solidFill>
                  <a:srgbClr val="002060"/>
                </a:solidFill>
              </a:rPr>
              <a:t>Es la cesación definitiva de las funciones de los educadores estatales, docentes o directivos docentes. Ver Tabla No. 7 Causales de Retiro. </a:t>
            </a:r>
          </a:p>
          <a:p>
            <a:pPr algn="just"/>
            <a:endParaRPr lang="es-CO" sz="1600" dirty="0">
              <a:solidFill>
                <a:srgbClr val="002060"/>
              </a:solidFill>
            </a:endParaRPr>
          </a:p>
          <a:p>
            <a:pPr algn="just"/>
            <a:endParaRPr lang="es-CO" sz="1600" dirty="0">
              <a:solidFill>
                <a:srgbClr val="002060"/>
              </a:solidFill>
            </a:endParaRPr>
          </a:p>
          <a:p>
            <a:pPr algn="just"/>
            <a:endParaRPr lang="es-CO" dirty="0">
              <a:solidFill>
                <a:srgbClr val="002060"/>
              </a:solidFill>
            </a:endParaRPr>
          </a:p>
        </p:txBody>
      </p:sp>
      <p:cxnSp>
        <p:nvCxnSpPr>
          <p:cNvPr id="17" name="Conector recto 16"/>
          <p:cNvCxnSpPr/>
          <p:nvPr/>
        </p:nvCxnSpPr>
        <p:spPr>
          <a:xfrm flipH="1">
            <a:off x="1946951" y="2888780"/>
            <a:ext cx="2774023" cy="10274"/>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Conector recto 18"/>
          <p:cNvCxnSpPr/>
          <p:nvPr/>
        </p:nvCxnSpPr>
        <p:spPr>
          <a:xfrm>
            <a:off x="4695495" y="2888780"/>
            <a:ext cx="2035280"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Conector recto 20"/>
          <p:cNvCxnSpPr/>
          <p:nvPr/>
        </p:nvCxnSpPr>
        <p:spPr>
          <a:xfrm>
            <a:off x="6730775" y="2888780"/>
            <a:ext cx="2947687"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p:nvPr/>
        </p:nvCxnSpPr>
        <p:spPr>
          <a:xfrm flipH="1">
            <a:off x="1946950" y="2867567"/>
            <a:ext cx="15415" cy="41134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p:cNvCxnSpPr/>
          <p:nvPr/>
        </p:nvCxnSpPr>
        <p:spPr>
          <a:xfrm flipH="1">
            <a:off x="6197600" y="2855477"/>
            <a:ext cx="8822" cy="48808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5" name="Conector recto de flecha 24"/>
          <p:cNvCxnSpPr/>
          <p:nvPr/>
        </p:nvCxnSpPr>
        <p:spPr>
          <a:xfrm>
            <a:off x="3948955" y="2888780"/>
            <a:ext cx="1" cy="45478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34" name="Conector recto de flecha 33"/>
          <p:cNvCxnSpPr/>
          <p:nvPr/>
        </p:nvCxnSpPr>
        <p:spPr>
          <a:xfrm flipV="1">
            <a:off x="4695495" y="2306450"/>
            <a:ext cx="0" cy="54068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7" name="Rectángulo 36"/>
          <p:cNvSpPr/>
          <p:nvPr/>
        </p:nvSpPr>
        <p:spPr>
          <a:xfrm>
            <a:off x="7708527" y="3278909"/>
            <a:ext cx="4381873" cy="3077766"/>
          </a:xfrm>
          <a:prstGeom prst="rect">
            <a:avLst/>
          </a:prstGeom>
          <a:solidFill>
            <a:schemeClr val="bg1"/>
          </a:solidFill>
          <a:ln>
            <a:solidFill>
              <a:srgbClr val="0070C0"/>
            </a:solidFill>
          </a:ln>
        </p:spPr>
        <p:txBody>
          <a:bodyPr wrap="square">
            <a:spAutoFit/>
          </a:bodyPr>
          <a:lstStyle/>
          <a:p>
            <a:pPr algn="just"/>
            <a:r>
              <a:rPr lang="es-CO" b="1" dirty="0">
                <a:solidFill>
                  <a:srgbClr val="002060"/>
                </a:solidFill>
              </a:rPr>
              <a:t>Reintegro (Código 15) </a:t>
            </a:r>
          </a:p>
          <a:p>
            <a:pPr algn="just"/>
            <a:r>
              <a:rPr lang="es-CO" sz="1600" dirty="0">
                <a:solidFill>
                  <a:srgbClr val="002060"/>
                </a:solidFill>
              </a:rPr>
              <a:t>Incorporar al docente retirado por haber cesado los efectos de: Comisión de Estudios o Licencia no Remunerada, Comisión Cargo Libre Nombramiento y Remoción, Orden Judicial, Encargo y Recuperación Capacidad Laboral. Agrupa las siguientes causales con sus respectivos códigos: *Comisión de Estudios o Licencia No Remunerada </a:t>
            </a:r>
          </a:p>
          <a:p>
            <a:pPr algn="just"/>
            <a:r>
              <a:rPr lang="es-CO" sz="1600" dirty="0">
                <a:solidFill>
                  <a:srgbClr val="002060"/>
                </a:solidFill>
              </a:rPr>
              <a:t>*Comisión Cargo Libre Nombramiento y Remoción </a:t>
            </a:r>
          </a:p>
          <a:p>
            <a:pPr algn="just"/>
            <a:r>
              <a:rPr lang="es-CO" sz="1600" b="1" dirty="0">
                <a:solidFill>
                  <a:srgbClr val="002060"/>
                </a:solidFill>
              </a:rPr>
              <a:t>*Orden Judicial </a:t>
            </a:r>
            <a:r>
              <a:rPr lang="es-CO" sz="1600" dirty="0">
                <a:solidFill>
                  <a:srgbClr val="002060"/>
                </a:solidFill>
              </a:rPr>
              <a:t>debe ser reportada en forma inmediata por la SED para dar oportuna respuesta por parte del FOMAG </a:t>
            </a:r>
          </a:p>
        </p:txBody>
      </p:sp>
      <p:cxnSp>
        <p:nvCxnSpPr>
          <p:cNvPr id="38" name="Conector recto de flecha 37"/>
          <p:cNvCxnSpPr/>
          <p:nvPr/>
        </p:nvCxnSpPr>
        <p:spPr>
          <a:xfrm>
            <a:off x="9678462" y="2862242"/>
            <a:ext cx="0" cy="41666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980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425966" y="816121"/>
            <a:ext cx="5029611" cy="947837"/>
          </a:xfrm>
          <a:effectLst>
            <a:outerShdw sx="1000" sy="1000" algn="tl" rotWithShape="0">
              <a:prstClr val="black"/>
            </a:outerShdw>
          </a:effectLst>
        </p:spPr>
        <p:txBody>
          <a:bodyPr>
            <a:noAutofit/>
          </a:bodyPr>
          <a:lstStyle/>
          <a:p>
            <a:pPr algn="ctr"/>
            <a:br>
              <a:rPr lang="es-CO" sz="4000" i="1" dirty="0">
                <a:solidFill>
                  <a:schemeClr val="tx1"/>
                </a:solidFill>
              </a:rPr>
            </a:br>
            <a:r>
              <a:rPr lang="es-CO" dirty="0">
                <a:solidFill>
                  <a:srgbClr val="002060"/>
                </a:solidFill>
              </a:rPr>
              <a:t>CAUSALES DE RETIRO</a:t>
            </a:r>
            <a:br>
              <a:rPr lang="es-CO" sz="4000" dirty="0">
                <a:solidFill>
                  <a:srgbClr val="002060"/>
                </a:solidFill>
              </a:rPr>
            </a:br>
            <a:br>
              <a:rPr lang="es-CO" sz="4000" i="1" dirty="0">
                <a:solidFill>
                  <a:schemeClr val="tx1"/>
                </a:solidFill>
              </a:rPr>
            </a:br>
            <a:br>
              <a:rPr lang="es-CO" sz="4000" i="1" dirty="0">
                <a:solidFill>
                  <a:schemeClr val="tx1"/>
                </a:solidFill>
              </a:rPr>
            </a:br>
            <a:endParaRPr lang="es-CO" sz="4000" i="1" dirty="0">
              <a:solidFill>
                <a:schemeClr val="tx1"/>
              </a:solidFill>
            </a:endParaRPr>
          </a:p>
        </p:txBody>
      </p:sp>
      <p:cxnSp>
        <p:nvCxnSpPr>
          <p:cNvPr id="7" name="Conector recto 6"/>
          <p:cNvCxnSpPr/>
          <p:nvPr/>
        </p:nvCxnSpPr>
        <p:spPr>
          <a:xfrm>
            <a:off x="8748215" y="1197573"/>
            <a:ext cx="95537" cy="489566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0196021" y="1197573"/>
            <a:ext cx="56862" cy="515724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Objeto 1"/>
          <p:cNvGraphicFramePr>
            <a:graphicFrameLocks noChangeAspect="1"/>
          </p:cNvGraphicFramePr>
          <p:nvPr>
            <p:extLst>
              <p:ext uri="{D42A27DB-BD31-4B8C-83A1-F6EECF244321}">
                <p14:modId xmlns:p14="http://schemas.microsoft.com/office/powerpoint/2010/main" val="2323660083"/>
              </p:ext>
            </p:extLst>
          </p:nvPr>
        </p:nvGraphicFramePr>
        <p:xfrm>
          <a:off x="5562281" y="1527754"/>
          <a:ext cx="4690602" cy="4641053"/>
        </p:xfrm>
        <a:graphic>
          <a:graphicData uri="http://schemas.openxmlformats.org/presentationml/2006/ole">
            <mc:AlternateContent xmlns:mc="http://schemas.openxmlformats.org/markup-compatibility/2006">
              <mc:Choice xmlns:v="urn:schemas-microsoft-com:vml" Requires="v">
                <p:oleObj name="Hoja de cálculo" r:id="rId2" imgW="2704972" imgH="2676602" progId="Excel.Sheet.12">
                  <p:embed/>
                </p:oleObj>
              </mc:Choice>
              <mc:Fallback>
                <p:oleObj name="Hoja de cálculo" r:id="rId2" imgW="2704972" imgH="2676602" progId="Excel.Sheet.12">
                  <p:embed/>
                  <p:pic>
                    <p:nvPicPr>
                      <p:cNvPr id="0" name=""/>
                      <p:cNvPicPr/>
                      <p:nvPr/>
                    </p:nvPicPr>
                    <p:blipFill>
                      <a:blip r:embed="rId3"/>
                      <a:stretch>
                        <a:fillRect/>
                      </a:stretch>
                    </p:blipFill>
                    <p:spPr>
                      <a:xfrm>
                        <a:off x="5562281" y="1527754"/>
                        <a:ext cx="4690602" cy="4641053"/>
                      </a:xfrm>
                      <a:prstGeom prst="rect">
                        <a:avLst/>
                      </a:prstGeom>
                    </p:spPr>
                  </p:pic>
                </p:oleObj>
              </mc:Fallback>
            </mc:AlternateContent>
          </a:graphicData>
        </a:graphic>
      </p:graphicFrame>
      <p:pic>
        <p:nvPicPr>
          <p:cNvPr id="5" name="Imagen 4"/>
          <p:cNvPicPr>
            <a:picLocks noChangeAspect="1"/>
          </p:cNvPicPr>
          <p:nvPr/>
        </p:nvPicPr>
        <p:blipFill>
          <a:blip r:embed="rId4"/>
          <a:stretch>
            <a:fillRect/>
          </a:stretch>
        </p:blipFill>
        <p:spPr>
          <a:xfrm>
            <a:off x="1120258" y="2414626"/>
            <a:ext cx="3846977" cy="2723141"/>
          </a:xfrm>
          <a:prstGeom prst="rect">
            <a:avLst/>
          </a:prstGeom>
        </p:spPr>
      </p:pic>
      <p:sp>
        <p:nvSpPr>
          <p:cNvPr id="6" name="Rectángulo 5"/>
          <p:cNvSpPr/>
          <p:nvPr/>
        </p:nvSpPr>
        <p:spPr>
          <a:xfrm>
            <a:off x="6318408" y="461268"/>
            <a:ext cx="3170302" cy="584775"/>
          </a:xfrm>
          <a:prstGeom prst="rect">
            <a:avLst/>
          </a:prstGeom>
          <a:solidFill>
            <a:schemeClr val="accent1">
              <a:lumMod val="50000"/>
            </a:schemeClr>
          </a:solidFill>
          <a:ln>
            <a:solidFill>
              <a:schemeClr val="accent1"/>
            </a:solidFill>
          </a:ln>
        </p:spPr>
        <p:txBody>
          <a:bodyPr wrap="square">
            <a:spAutoFit/>
          </a:bodyPr>
          <a:lstStyle/>
          <a:p>
            <a:pPr algn="ctr"/>
            <a:r>
              <a:rPr lang="es-CO" sz="3200" dirty="0">
                <a:solidFill>
                  <a:schemeClr val="bg1"/>
                </a:solidFill>
              </a:rPr>
              <a:t>Novedad 12</a:t>
            </a:r>
          </a:p>
        </p:txBody>
      </p:sp>
      <p:cxnSp>
        <p:nvCxnSpPr>
          <p:cNvPr id="16" name="Conector recto de flecha 15"/>
          <p:cNvCxnSpPr/>
          <p:nvPr/>
        </p:nvCxnSpPr>
        <p:spPr>
          <a:xfrm>
            <a:off x="4967235" y="816121"/>
            <a:ext cx="11841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08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0" y="58497"/>
            <a:ext cx="11750721" cy="1043372"/>
          </a:xfrm>
          <a:effectLst>
            <a:outerShdw sx="1000" sy="1000" algn="tl" rotWithShape="0">
              <a:prstClr val="black"/>
            </a:outerShdw>
          </a:effectLst>
        </p:spPr>
        <p:txBody>
          <a:bodyPr>
            <a:noAutofit/>
          </a:bodyPr>
          <a:lstStyle/>
          <a:p>
            <a:r>
              <a:rPr lang="es-CO" sz="3200" i="1" dirty="0">
                <a:solidFill>
                  <a:schemeClr val="tx1"/>
                </a:solidFill>
              </a:rPr>
              <a:t> </a:t>
            </a:r>
            <a:r>
              <a:rPr lang="es-CO" sz="2400" dirty="0">
                <a:solidFill>
                  <a:srgbClr val="002060"/>
                </a:solidFill>
              </a:rPr>
              <a:t>CAMPO DE ESTRUCTURA DE NOVEDADES</a:t>
            </a:r>
            <a:br>
              <a:rPr lang="es-CO" sz="3200" i="1" dirty="0">
                <a:solidFill>
                  <a:schemeClr val="tx1"/>
                </a:solidFill>
              </a:rPr>
            </a:br>
            <a:endParaRPr lang="es-CO" sz="3200" i="1" dirty="0">
              <a:solidFill>
                <a:schemeClr val="tx1"/>
              </a:solidFill>
            </a:endParaRPr>
          </a:p>
        </p:txBody>
      </p:sp>
      <p:sp>
        <p:nvSpPr>
          <p:cNvPr id="2" name="Rectángulo 1"/>
          <p:cNvSpPr/>
          <p:nvPr/>
        </p:nvSpPr>
        <p:spPr>
          <a:xfrm>
            <a:off x="496958" y="2670087"/>
            <a:ext cx="11253764" cy="4093428"/>
          </a:xfrm>
          <a:prstGeom prst="rect">
            <a:avLst/>
          </a:prstGeom>
          <a:solidFill>
            <a:schemeClr val="bg1"/>
          </a:solidFill>
          <a:ln>
            <a:solidFill>
              <a:schemeClr val="accent5">
                <a:lumMod val="50000"/>
              </a:schemeClr>
            </a:solidFill>
          </a:ln>
        </p:spPr>
        <p:txBody>
          <a:bodyPr wrap="square">
            <a:spAutoFit/>
          </a:bodyPr>
          <a:lstStyle/>
          <a:p>
            <a:r>
              <a:rPr lang="es-CO" sz="2000" b="1" dirty="0">
                <a:solidFill>
                  <a:srgbClr val="002060"/>
                </a:solidFill>
              </a:rPr>
              <a:t>Cambio de tipo de nombramiento (Código 17) </a:t>
            </a:r>
          </a:p>
          <a:p>
            <a:endParaRPr lang="es-CO" b="1" dirty="0">
              <a:solidFill>
                <a:srgbClr val="002060"/>
              </a:solidFill>
            </a:endParaRPr>
          </a:p>
          <a:p>
            <a:pPr algn="just"/>
            <a:r>
              <a:rPr lang="es-CO" sz="1600" dirty="0">
                <a:solidFill>
                  <a:srgbClr val="002060"/>
                </a:solidFill>
              </a:rPr>
              <a:t>Se reporta </a:t>
            </a:r>
            <a:r>
              <a:rPr lang="es-CO" sz="1600" b="1" dirty="0">
                <a:solidFill>
                  <a:srgbClr val="002060"/>
                </a:solidFill>
              </a:rPr>
              <a:t>únicamente </a:t>
            </a:r>
            <a:r>
              <a:rPr lang="es-CO" sz="1600" dirty="0">
                <a:solidFill>
                  <a:srgbClr val="002060"/>
                </a:solidFill>
              </a:rPr>
              <a:t>cuando los educadores se encuentran afiliados en </a:t>
            </a:r>
            <a:r>
              <a:rPr lang="es-CO" sz="1600" b="1" dirty="0">
                <a:solidFill>
                  <a:srgbClr val="002060"/>
                </a:solidFill>
              </a:rPr>
              <a:t>propiedad, provisionalidad en vacancia definitiva, provisionalidad en vacancia temporal, </a:t>
            </a:r>
            <a:r>
              <a:rPr lang="es-CO" sz="1600" dirty="0">
                <a:solidFill>
                  <a:srgbClr val="002060"/>
                </a:solidFill>
              </a:rPr>
              <a:t>superan el concurso abierto y son seleccionados accediendo al </a:t>
            </a:r>
            <a:r>
              <a:rPr lang="es-CO" sz="1600" b="1" dirty="0">
                <a:solidFill>
                  <a:srgbClr val="002060"/>
                </a:solidFill>
              </a:rPr>
              <a:t>nombramiento en período de prueba</a:t>
            </a:r>
            <a:r>
              <a:rPr lang="es-CO" sz="1600" dirty="0">
                <a:solidFill>
                  <a:srgbClr val="002060"/>
                </a:solidFill>
              </a:rPr>
              <a:t>. </a:t>
            </a:r>
          </a:p>
          <a:p>
            <a:pPr algn="just"/>
            <a:endParaRPr lang="es-CO" sz="1600" dirty="0">
              <a:solidFill>
                <a:srgbClr val="002060"/>
              </a:solidFill>
            </a:endParaRPr>
          </a:p>
          <a:p>
            <a:pPr algn="just"/>
            <a:r>
              <a:rPr lang="es-CO" sz="1600" dirty="0">
                <a:solidFill>
                  <a:srgbClr val="002060"/>
                </a:solidFill>
              </a:rPr>
              <a:t>El docente nombrado en periodo de prueba se somete a la evaluación de desempeño laboral y competencias, aprobadas las evaluaciones el docente o directivo docente se debe inscribir en el escalafón docente, para ratificar el nombramiento en propiedad. </a:t>
            </a:r>
          </a:p>
          <a:p>
            <a:pPr algn="just"/>
            <a:endParaRPr lang="es-CO" sz="1600" dirty="0">
              <a:solidFill>
                <a:srgbClr val="002060"/>
              </a:solidFill>
            </a:endParaRPr>
          </a:p>
          <a:p>
            <a:r>
              <a:rPr lang="es-CO" sz="1600" dirty="0">
                <a:solidFill>
                  <a:srgbClr val="002060"/>
                </a:solidFill>
              </a:rPr>
              <a:t>Esta novedad se reporta cuando el Docente: </a:t>
            </a:r>
          </a:p>
          <a:p>
            <a:endParaRPr lang="es-CO" sz="1600" dirty="0">
              <a:solidFill>
                <a:srgbClr val="002060"/>
              </a:solidFill>
            </a:endParaRPr>
          </a:p>
          <a:p>
            <a:r>
              <a:rPr lang="es-CO" sz="1600" dirty="0">
                <a:solidFill>
                  <a:srgbClr val="002060"/>
                </a:solidFill>
              </a:rPr>
              <a:t>a) Está afiliado en propiedad y se nombra en período de prueba </a:t>
            </a:r>
          </a:p>
          <a:p>
            <a:r>
              <a:rPr lang="es-CO" sz="1600" dirty="0">
                <a:solidFill>
                  <a:srgbClr val="002060"/>
                </a:solidFill>
              </a:rPr>
              <a:t>b) Está afiliado como provisional en vacante definitiva y se nombra en período de prueba </a:t>
            </a:r>
          </a:p>
          <a:p>
            <a:r>
              <a:rPr lang="es-CO" sz="1600" dirty="0">
                <a:solidFill>
                  <a:srgbClr val="002060"/>
                </a:solidFill>
              </a:rPr>
              <a:t>c) Está afiliado como provisional en vacante temporal y se nombra en período de prueba </a:t>
            </a:r>
          </a:p>
          <a:p>
            <a:r>
              <a:rPr lang="es-CO" sz="1600" dirty="0">
                <a:solidFill>
                  <a:srgbClr val="002060"/>
                </a:solidFill>
              </a:rPr>
              <a:t>d) Cuando el docente está afiliado en período de prueba y se ratifica en propiedad</a:t>
            </a:r>
          </a:p>
          <a:p>
            <a:r>
              <a:rPr lang="es-CO" sz="1600" dirty="0">
                <a:solidFill>
                  <a:srgbClr val="002060"/>
                </a:solidFill>
              </a:rPr>
              <a:t> </a:t>
            </a:r>
          </a:p>
        </p:txBody>
      </p:sp>
      <p:graphicFrame>
        <p:nvGraphicFramePr>
          <p:cNvPr id="9" name="Tabla 8"/>
          <p:cNvGraphicFramePr>
            <a:graphicFrameLocks noGrp="1"/>
          </p:cNvGraphicFramePr>
          <p:nvPr>
            <p:extLst>
              <p:ext uri="{D42A27DB-BD31-4B8C-83A1-F6EECF244321}">
                <p14:modId xmlns:p14="http://schemas.microsoft.com/office/powerpoint/2010/main" val="2260122091"/>
              </p:ext>
            </p:extLst>
          </p:nvPr>
        </p:nvGraphicFramePr>
        <p:xfrm>
          <a:off x="400612" y="580183"/>
          <a:ext cx="11505059" cy="1568218"/>
        </p:xfrm>
        <a:graphic>
          <a:graphicData uri="http://schemas.openxmlformats.org/drawingml/2006/table">
            <a:tbl>
              <a:tblPr/>
              <a:tblGrid>
                <a:gridCol w="615244">
                  <a:extLst>
                    <a:ext uri="{9D8B030D-6E8A-4147-A177-3AD203B41FA5}">
                      <a16:colId xmlns:a16="http://schemas.microsoft.com/office/drawing/2014/main" val="3461599632"/>
                    </a:ext>
                  </a:extLst>
                </a:gridCol>
                <a:gridCol w="615244">
                  <a:extLst>
                    <a:ext uri="{9D8B030D-6E8A-4147-A177-3AD203B41FA5}">
                      <a16:colId xmlns:a16="http://schemas.microsoft.com/office/drawing/2014/main" val="380476628"/>
                    </a:ext>
                  </a:extLst>
                </a:gridCol>
                <a:gridCol w="512704">
                  <a:extLst>
                    <a:ext uri="{9D8B030D-6E8A-4147-A177-3AD203B41FA5}">
                      <a16:colId xmlns:a16="http://schemas.microsoft.com/office/drawing/2014/main" val="2846178635"/>
                    </a:ext>
                  </a:extLst>
                </a:gridCol>
                <a:gridCol w="615244">
                  <a:extLst>
                    <a:ext uri="{9D8B030D-6E8A-4147-A177-3AD203B41FA5}">
                      <a16:colId xmlns:a16="http://schemas.microsoft.com/office/drawing/2014/main" val="1291943398"/>
                    </a:ext>
                  </a:extLst>
                </a:gridCol>
                <a:gridCol w="430671">
                  <a:extLst>
                    <a:ext uri="{9D8B030D-6E8A-4147-A177-3AD203B41FA5}">
                      <a16:colId xmlns:a16="http://schemas.microsoft.com/office/drawing/2014/main" val="153940327"/>
                    </a:ext>
                  </a:extLst>
                </a:gridCol>
                <a:gridCol w="461433">
                  <a:extLst>
                    <a:ext uri="{9D8B030D-6E8A-4147-A177-3AD203B41FA5}">
                      <a16:colId xmlns:a16="http://schemas.microsoft.com/office/drawing/2014/main" val="1456166773"/>
                    </a:ext>
                  </a:extLst>
                </a:gridCol>
                <a:gridCol w="430671">
                  <a:extLst>
                    <a:ext uri="{9D8B030D-6E8A-4147-A177-3AD203B41FA5}">
                      <a16:colId xmlns:a16="http://schemas.microsoft.com/office/drawing/2014/main" val="1951670728"/>
                    </a:ext>
                  </a:extLst>
                </a:gridCol>
                <a:gridCol w="399909">
                  <a:extLst>
                    <a:ext uri="{9D8B030D-6E8A-4147-A177-3AD203B41FA5}">
                      <a16:colId xmlns:a16="http://schemas.microsoft.com/office/drawing/2014/main" val="3241818462"/>
                    </a:ext>
                  </a:extLst>
                </a:gridCol>
                <a:gridCol w="478254">
                  <a:extLst>
                    <a:ext uri="{9D8B030D-6E8A-4147-A177-3AD203B41FA5}">
                      <a16:colId xmlns:a16="http://schemas.microsoft.com/office/drawing/2014/main" val="811458820"/>
                    </a:ext>
                  </a:extLst>
                </a:gridCol>
                <a:gridCol w="372834">
                  <a:extLst>
                    <a:ext uri="{9D8B030D-6E8A-4147-A177-3AD203B41FA5}">
                      <a16:colId xmlns:a16="http://schemas.microsoft.com/office/drawing/2014/main" val="1539018808"/>
                    </a:ext>
                  </a:extLst>
                </a:gridCol>
                <a:gridCol w="410163">
                  <a:extLst>
                    <a:ext uri="{9D8B030D-6E8A-4147-A177-3AD203B41FA5}">
                      <a16:colId xmlns:a16="http://schemas.microsoft.com/office/drawing/2014/main" val="3976236982"/>
                    </a:ext>
                  </a:extLst>
                </a:gridCol>
                <a:gridCol w="461433">
                  <a:extLst>
                    <a:ext uri="{9D8B030D-6E8A-4147-A177-3AD203B41FA5}">
                      <a16:colId xmlns:a16="http://schemas.microsoft.com/office/drawing/2014/main" val="3032839007"/>
                    </a:ext>
                  </a:extLst>
                </a:gridCol>
                <a:gridCol w="440924">
                  <a:extLst>
                    <a:ext uri="{9D8B030D-6E8A-4147-A177-3AD203B41FA5}">
                      <a16:colId xmlns:a16="http://schemas.microsoft.com/office/drawing/2014/main" val="2044038097"/>
                    </a:ext>
                  </a:extLst>
                </a:gridCol>
                <a:gridCol w="389654">
                  <a:extLst>
                    <a:ext uri="{9D8B030D-6E8A-4147-A177-3AD203B41FA5}">
                      <a16:colId xmlns:a16="http://schemas.microsoft.com/office/drawing/2014/main" val="306937995"/>
                    </a:ext>
                  </a:extLst>
                </a:gridCol>
                <a:gridCol w="451178">
                  <a:extLst>
                    <a:ext uri="{9D8B030D-6E8A-4147-A177-3AD203B41FA5}">
                      <a16:colId xmlns:a16="http://schemas.microsoft.com/office/drawing/2014/main" val="2959715402"/>
                    </a:ext>
                  </a:extLst>
                </a:gridCol>
                <a:gridCol w="410163">
                  <a:extLst>
                    <a:ext uri="{9D8B030D-6E8A-4147-A177-3AD203B41FA5}">
                      <a16:colId xmlns:a16="http://schemas.microsoft.com/office/drawing/2014/main" val="1568698309"/>
                    </a:ext>
                  </a:extLst>
                </a:gridCol>
                <a:gridCol w="440924">
                  <a:extLst>
                    <a:ext uri="{9D8B030D-6E8A-4147-A177-3AD203B41FA5}">
                      <a16:colId xmlns:a16="http://schemas.microsoft.com/office/drawing/2014/main" val="2624664570"/>
                    </a:ext>
                  </a:extLst>
                </a:gridCol>
                <a:gridCol w="492194">
                  <a:extLst>
                    <a:ext uri="{9D8B030D-6E8A-4147-A177-3AD203B41FA5}">
                      <a16:colId xmlns:a16="http://schemas.microsoft.com/office/drawing/2014/main" val="545365444"/>
                    </a:ext>
                  </a:extLst>
                </a:gridCol>
                <a:gridCol w="410163">
                  <a:extLst>
                    <a:ext uri="{9D8B030D-6E8A-4147-A177-3AD203B41FA5}">
                      <a16:colId xmlns:a16="http://schemas.microsoft.com/office/drawing/2014/main" val="3085425117"/>
                    </a:ext>
                  </a:extLst>
                </a:gridCol>
                <a:gridCol w="492194">
                  <a:extLst>
                    <a:ext uri="{9D8B030D-6E8A-4147-A177-3AD203B41FA5}">
                      <a16:colId xmlns:a16="http://schemas.microsoft.com/office/drawing/2014/main" val="3835417022"/>
                    </a:ext>
                  </a:extLst>
                </a:gridCol>
                <a:gridCol w="502449">
                  <a:extLst>
                    <a:ext uri="{9D8B030D-6E8A-4147-A177-3AD203B41FA5}">
                      <a16:colId xmlns:a16="http://schemas.microsoft.com/office/drawing/2014/main" val="1170402390"/>
                    </a:ext>
                  </a:extLst>
                </a:gridCol>
                <a:gridCol w="615244">
                  <a:extLst>
                    <a:ext uri="{9D8B030D-6E8A-4147-A177-3AD203B41FA5}">
                      <a16:colId xmlns:a16="http://schemas.microsoft.com/office/drawing/2014/main" val="2992831846"/>
                    </a:ext>
                  </a:extLst>
                </a:gridCol>
                <a:gridCol w="615244">
                  <a:extLst>
                    <a:ext uri="{9D8B030D-6E8A-4147-A177-3AD203B41FA5}">
                      <a16:colId xmlns:a16="http://schemas.microsoft.com/office/drawing/2014/main" val="505285883"/>
                    </a:ext>
                  </a:extLst>
                </a:gridCol>
                <a:gridCol w="440924">
                  <a:extLst>
                    <a:ext uri="{9D8B030D-6E8A-4147-A177-3AD203B41FA5}">
                      <a16:colId xmlns:a16="http://schemas.microsoft.com/office/drawing/2014/main" val="3803761358"/>
                    </a:ext>
                  </a:extLst>
                </a:gridCol>
              </a:tblGrid>
              <a:tr h="395991">
                <a:tc gridSpan="2">
                  <a:txBody>
                    <a:bodyPr/>
                    <a:lstStyle/>
                    <a:p>
                      <a:pPr algn="ctr" rtl="0" fontAlgn="b"/>
                      <a:r>
                        <a:rPr lang="es-MX" sz="800" b="1" i="0" u="none" strike="noStrike" dirty="0">
                          <a:solidFill>
                            <a:srgbClr val="000000"/>
                          </a:solidFill>
                          <a:effectLst/>
                          <a:latin typeface="Arial" panose="020B0604020202020204" pitchFamily="34" charset="0"/>
                        </a:rPr>
                        <a:t>ENTE TERRITORIAL QUE REPORTA LA NOVEDAD</a:t>
                      </a:r>
                    </a:p>
                  </a:txBody>
                  <a:tcPr marL="4686" marR="4686" marT="46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CO"/>
                    </a:p>
                  </a:txBody>
                  <a:tcPr/>
                </a:tc>
                <a:tc rowSpan="2">
                  <a:txBody>
                    <a:bodyPr/>
                    <a:lstStyle/>
                    <a:p>
                      <a:pPr algn="ctr" rtl="0" fontAlgn="ctr"/>
                      <a:r>
                        <a:rPr lang="es-CO" sz="900" b="1" i="0" u="none" strike="noStrike" dirty="0">
                          <a:solidFill>
                            <a:srgbClr val="000000"/>
                          </a:solidFill>
                          <a:effectLst/>
                          <a:latin typeface="Arial" panose="020B0604020202020204" pitchFamily="34" charset="0"/>
                        </a:rPr>
                        <a:t>TIPO DE DOCUMENTO DE IDENTIDAD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DE DOCUMENTO DE IDENTIDAD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PRIMER APELLIDO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SEGUNDO APELLIDO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PRIMER NOMBRE</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SEGUNDO NOMBRE</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CÓDIGO DE LA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FECHA ACTO ADMINISTRATIVO DE LA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ACTO ADMINISTRATIVO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POSESION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EFECTOS FISCALES</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DE DIAS</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CODIGO DEL GRADO EN EL ESCALAFON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CARGO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CODIGO DEL DEPARTAMENTO ORIGEN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CODIGO DEL DISTRITO O  MUNICIPIO ORIGEN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CÓDIGO DE LA CAUSAL </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TIPO DE NOMBRAMIENTO ANTERIROR</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TIPO DE NOMBRAMIENTO NUEVO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ACTO ADMINISTRATIVO DEL NOMBRAMIENTO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FECHA DEL  ACTO ADMINISTRATIVO DEL NOMBRAMIENTO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POSESION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59887616"/>
                  </a:ext>
                </a:extLst>
              </a:tr>
              <a:tr h="847501">
                <a:tc>
                  <a:txBody>
                    <a:bodyPr/>
                    <a:lstStyle/>
                    <a:p>
                      <a:pPr algn="ctr" rtl="0" fontAlgn="ctr"/>
                      <a:r>
                        <a:rPr lang="es-CO" sz="900" b="1" i="0" u="none" strike="noStrike" dirty="0">
                          <a:solidFill>
                            <a:srgbClr val="000000"/>
                          </a:solidFill>
                          <a:effectLst/>
                          <a:latin typeface="Arial" panose="020B0604020202020204" pitchFamily="34" charset="0"/>
                        </a:rPr>
                        <a:t>CODIGO DEPARTAMENTO</a:t>
                      </a:r>
                    </a:p>
                  </a:txBody>
                  <a:tcPr marL="4686" marR="4686" marT="46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s-CO" sz="900" b="1" i="0" u="none" strike="noStrike" dirty="0">
                          <a:solidFill>
                            <a:srgbClr val="000000"/>
                          </a:solidFill>
                          <a:effectLst/>
                          <a:latin typeface="Arial" panose="020B0604020202020204" pitchFamily="34" charset="0"/>
                        </a:rPr>
                        <a:t>CODIGO MUNICIPIO CERTIFICADO </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45001281"/>
                  </a:ext>
                </a:extLst>
              </a:tr>
              <a:tr h="301011">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s-CO" sz="1050" b="1" i="0" u="none" strike="noStrike" dirty="0">
                        <a:solidFill>
                          <a:srgbClr val="000000"/>
                        </a:solidFill>
                        <a:effectLst/>
                        <a:latin typeface="Arial" panose="020B0604020202020204" pitchFamily="34" charset="0"/>
                      </a:endParaRPr>
                    </a:p>
                    <a:p>
                      <a:pPr algn="ctr" rtl="0" fontAlgn="b"/>
                      <a:endParaRPr lang="es-CO" sz="1050" b="1" i="0" u="none" strike="noStrike" dirty="0">
                        <a:solidFill>
                          <a:srgbClr val="000000"/>
                        </a:solidFill>
                        <a:effectLst/>
                        <a:latin typeface="Arial" panose="020B0604020202020204" pitchFamily="34" charset="0"/>
                      </a:endParaRP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32681671"/>
                  </a:ext>
                </a:extLst>
              </a:tr>
            </a:tbl>
          </a:graphicData>
        </a:graphic>
      </p:graphicFrame>
      <p:cxnSp>
        <p:nvCxnSpPr>
          <p:cNvPr id="34" name="Conector recto de flecha 33"/>
          <p:cNvCxnSpPr/>
          <p:nvPr/>
        </p:nvCxnSpPr>
        <p:spPr>
          <a:xfrm flipH="1" flipV="1">
            <a:off x="4716172" y="2057402"/>
            <a:ext cx="4915" cy="61268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677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0748" y="3415338"/>
            <a:ext cx="9074426" cy="1661993"/>
          </a:xfrm>
          <a:prstGeom prst="rect">
            <a:avLst/>
          </a:prstGeom>
          <a:solidFill>
            <a:schemeClr val="bg1"/>
          </a:solidFill>
          <a:ln>
            <a:solidFill>
              <a:schemeClr val="accent5">
                <a:lumMod val="50000"/>
              </a:schemeClr>
            </a:solidFill>
          </a:ln>
        </p:spPr>
        <p:txBody>
          <a:bodyPr wrap="square">
            <a:spAutoFit/>
          </a:bodyPr>
          <a:lstStyle/>
          <a:p>
            <a:pPr algn="just"/>
            <a:r>
              <a:rPr lang="es-CO" sz="2000" b="1" dirty="0">
                <a:solidFill>
                  <a:srgbClr val="002060"/>
                </a:solidFill>
              </a:rPr>
              <a:t>Reintegro por perdida de la capacidad laboral (código 21) </a:t>
            </a:r>
          </a:p>
          <a:p>
            <a:pPr algn="just"/>
            <a:endParaRPr lang="es-CO" sz="2400" b="1" dirty="0">
              <a:solidFill>
                <a:srgbClr val="002060"/>
              </a:solidFill>
            </a:endParaRPr>
          </a:p>
          <a:p>
            <a:pPr algn="just"/>
            <a:r>
              <a:rPr lang="es-CO" dirty="0">
                <a:solidFill>
                  <a:srgbClr val="002060"/>
                </a:solidFill>
              </a:rPr>
              <a:t>Este tipo de novedad corresponde al reintegro del educador cuando el docente recupera su capacidad laboral, según la Certificación Médica, la cual servirá de soporte para la expedición de del acto administrativo de reintegro por parte de la Secretaría de Educación respectiva. </a:t>
            </a:r>
          </a:p>
        </p:txBody>
      </p:sp>
      <p:sp>
        <p:nvSpPr>
          <p:cNvPr id="7" name="Título 2">
            <a:extLst>
              <a:ext uri="{FF2B5EF4-FFF2-40B4-BE49-F238E27FC236}">
                <a16:creationId xmlns:a16="http://schemas.microsoft.com/office/drawing/2014/main" id="{D3D2ABB8-0996-48B7-AF8E-BA7EAD758247}"/>
              </a:ext>
            </a:extLst>
          </p:cNvPr>
          <p:cNvSpPr>
            <a:spLocks noGrp="1"/>
          </p:cNvSpPr>
          <p:nvPr>
            <p:ph type="title"/>
          </p:nvPr>
        </p:nvSpPr>
        <p:spPr>
          <a:xfrm>
            <a:off x="0" y="0"/>
            <a:ext cx="11750721" cy="1269242"/>
          </a:xfrm>
          <a:effectLst>
            <a:outerShdw sx="1000" sy="1000" algn="tl" rotWithShape="0">
              <a:prstClr val="black"/>
            </a:outerShdw>
          </a:effectLst>
        </p:spPr>
        <p:txBody>
          <a:bodyPr>
            <a:noAutofit/>
          </a:bodyPr>
          <a:lstStyle/>
          <a:p>
            <a:r>
              <a:rPr lang="es-CO" i="1" dirty="0">
                <a:solidFill>
                  <a:schemeClr val="tx1"/>
                </a:solidFill>
              </a:rPr>
              <a:t> </a:t>
            </a:r>
            <a:r>
              <a:rPr lang="es-CO" sz="3200" dirty="0">
                <a:solidFill>
                  <a:srgbClr val="002060"/>
                </a:solidFill>
              </a:rPr>
              <a:t>CAMPO DE ESTRUCTURA DE NOVEDADES</a:t>
            </a:r>
            <a:endParaRPr lang="es-CO" i="1"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6268400"/>
              </p:ext>
            </p:extLst>
          </p:nvPr>
        </p:nvGraphicFramePr>
        <p:xfrm>
          <a:off x="400612" y="1269242"/>
          <a:ext cx="11505059" cy="1568218"/>
        </p:xfrm>
        <a:graphic>
          <a:graphicData uri="http://schemas.openxmlformats.org/drawingml/2006/table">
            <a:tbl>
              <a:tblPr/>
              <a:tblGrid>
                <a:gridCol w="615244">
                  <a:extLst>
                    <a:ext uri="{9D8B030D-6E8A-4147-A177-3AD203B41FA5}">
                      <a16:colId xmlns:a16="http://schemas.microsoft.com/office/drawing/2014/main" val="3461599632"/>
                    </a:ext>
                  </a:extLst>
                </a:gridCol>
                <a:gridCol w="615244">
                  <a:extLst>
                    <a:ext uri="{9D8B030D-6E8A-4147-A177-3AD203B41FA5}">
                      <a16:colId xmlns:a16="http://schemas.microsoft.com/office/drawing/2014/main" val="380476628"/>
                    </a:ext>
                  </a:extLst>
                </a:gridCol>
                <a:gridCol w="512704">
                  <a:extLst>
                    <a:ext uri="{9D8B030D-6E8A-4147-A177-3AD203B41FA5}">
                      <a16:colId xmlns:a16="http://schemas.microsoft.com/office/drawing/2014/main" val="2846178635"/>
                    </a:ext>
                  </a:extLst>
                </a:gridCol>
                <a:gridCol w="615244">
                  <a:extLst>
                    <a:ext uri="{9D8B030D-6E8A-4147-A177-3AD203B41FA5}">
                      <a16:colId xmlns:a16="http://schemas.microsoft.com/office/drawing/2014/main" val="1291943398"/>
                    </a:ext>
                  </a:extLst>
                </a:gridCol>
                <a:gridCol w="430671">
                  <a:extLst>
                    <a:ext uri="{9D8B030D-6E8A-4147-A177-3AD203B41FA5}">
                      <a16:colId xmlns:a16="http://schemas.microsoft.com/office/drawing/2014/main" val="153940327"/>
                    </a:ext>
                  </a:extLst>
                </a:gridCol>
                <a:gridCol w="461433">
                  <a:extLst>
                    <a:ext uri="{9D8B030D-6E8A-4147-A177-3AD203B41FA5}">
                      <a16:colId xmlns:a16="http://schemas.microsoft.com/office/drawing/2014/main" val="1456166773"/>
                    </a:ext>
                  </a:extLst>
                </a:gridCol>
                <a:gridCol w="430671">
                  <a:extLst>
                    <a:ext uri="{9D8B030D-6E8A-4147-A177-3AD203B41FA5}">
                      <a16:colId xmlns:a16="http://schemas.microsoft.com/office/drawing/2014/main" val="1951670728"/>
                    </a:ext>
                  </a:extLst>
                </a:gridCol>
                <a:gridCol w="399909">
                  <a:extLst>
                    <a:ext uri="{9D8B030D-6E8A-4147-A177-3AD203B41FA5}">
                      <a16:colId xmlns:a16="http://schemas.microsoft.com/office/drawing/2014/main" val="3241818462"/>
                    </a:ext>
                  </a:extLst>
                </a:gridCol>
                <a:gridCol w="478254">
                  <a:extLst>
                    <a:ext uri="{9D8B030D-6E8A-4147-A177-3AD203B41FA5}">
                      <a16:colId xmlns:a16="http://schemas.microsoft.com/office/drawing/2014/main" val="811458820"/>
                    </a:ext>
                  </a:extLst>
                </a:gridCol>
                <a:gridCol w="372834">
                  <a:extLst>
                    <a:ext uri="{9D8B030D-6E8A-4147-A177-3AD203B41FA5}">
                      <a16:colId xmlns:a16="http://schemas.microsoft.com/office/drawing/2014/main" val="1539018808"/>
                    </a:ext>
                  </a:extLst>
                </a:gridCol>
                <a:gridCol w="410163">
                  <a:extLst>
                    <a:ext uri="{9D8B030D-6E8A-4147-A177-3AD203B41FA5}">
                      <a16:colId xmlns:a16="http://schemas.microsoft.com/office/drawing/2014/main" val="3976236982"/>
                    </a:ext>
                  </a:extLst>
                </a:gridCol>
                <a:gridCol w="461433">
                  <a:extLst>
                    <a:ext uri="{9D8B030D-6E8A-4147-A177-3AD203B41FA5}">
                      <a16:colId xmlns:a16="http://schemas.microsoft.com/office/drawing/2014/main" val="3032839007"/>
                    </a:ext>
                  </a:extLst>
                </a:gridCol>
                <a:gridCol w="440924">
                  <a:extLst>
                    <a:ext uri="{9D8B030D-6E8A-4147-A177-3AD203B41FA5}">
                      <a16:colId xmlns:a16="http://schemas.microsoft.com/office/drawing/2014/main" val="2044038097"/>
                    </a:ext>
                  </a:extLst>
                </a:gridCol>
                <a:gridCol w="389654">
                  <a:extLst>
                    <a:ext uri="{9D8B030D-6E8A-4147-A177-3AD203B41FA5}">
                      <a16:colId xmlns:a16="http://schemas.microsoft.com/office/drawing/2014/main" val="306937995"/>
                    </a:ext>
                  </a:extLst>
                </a:gridCol>
                <a:gridCol w="451178">
                  <a:extLst>
                    <a:ext uri="{9D8B030D-6E8A-4147-A177-3AD203B41FA5}">
                      <a16:colId xmlns:a16="http://schemas.microsoft.com/office/drawing/2014/main" val="2959715402"/>
                    </a:ext>
                  </a:extLst>
                </a:gridCol>
                <a:gridCol w="410163">
                  <a:extLst>
                    <a:ext uri="{9D8B030D-6E8A-4147-A177-3AD203B41FA5}">
                      <a16:colId xmlns:a16="http://schemas.microsoft.com/office/drawing/2014/main" val="1568698309"/>
                    </a:ext>
                  </a:extLst>
                </a:gridCol>
                <a:gridCol w="440924">
                  <a:extLst>
                    <a:ext uri="{9D8B030D-6E8A-4147-A177-3AD203B41FA5}">
                      <a16:colId xmlns:a16="http://schemas.microsoft.com/office/drawing/2014/main" val="2624664570"/>
                    </a:ext>
                  </a:extLst>
                </a:gridCol>
                <a:gridCol w="492194">
                  <a:extLst>
                    <a:ext uri="{9D8B030D-6E8A-4147-A177-3AD203B41FA5}">
                      <a16:colId xmlns:a16="http://schemas.microsoft.com/office/drawing/2014/main" val="545365444"/>
                    </a:ext>
                  </a:extLst>
                </a:gridCol>
                <a:gridCol w="410163">
                  <a:extLst>
                    <a:ext uri="{9D8B030D-6E8A-4147-A177-3AD203B41FA5}">
                      <a16:colId xmlns:a16="http://schemas.microsoft.com/office/drawing/2014/main" val="3085425117"/>
                    </a:ext>
                  </a:extLst>
                </a:gridCol>
                <a:gridCol w="492194">
                  <a:extLst>
                    <a:ext uri="{9D8B030D-6E8A-4147-A177-3AD203B41FA5}">
                      <a16:colId xmlns:a16="http://schemas.microsoft.com/office/drawing/2014/main" val="3835417022"/>
                    </a:ext>
                  </a:extLst>
                </a:gridCol>
                <a:gridCol w="502449">
                  <a:extLst>
                    <a:ext uri="{9D8B030D-6E8A-4147-A177-3AD203B41FA5}">
                      <a16:colId xmlns:a16="http://schemas.microsoft.com/office/drawing/2014/main" val="1170402390"/>
                    </a:ext>
                  </a:extLst>
                </a:gridCol>
                <a:gridCol w="615244">
                  <a:extLst>
                    <a:ext uri="{9D8B030D-6E8A-4147-A177-3AD203B41FA5}">
                      <a16:colId xmlns:a16="http://schemas.microsoft.com/office/drawing/2014/main" val="2992831846"/>
                    </a:ext>
                  </a:extLst>
                </a:gridCol>
                <a:gridCol w="615244">
                  <a:extLst>
                    <a:ext uri="{9D8B030D-6E8A-4147-A177-3AD203B41FA5}">
                      <a16:colId xmlns:a16="http://schemas.microsoft.com/office/drawing/2014/main" val="505285883"/>
                    </a:ext>
                  </a:extLst>
                </a:gridCol>
                <a:gridCol w="440924">
                  <a:extLst>
                    <a:ext uri="{9D8B030D-6E8A-4147-A177-3AD203B41FA5}">
                      <a16:colId xmlns:a16="http://schemas.microsoft.com/office/drawing/2014/main" val="3803761358"/>
                    </a:ext>
                  </a:extLst>
                </a:gridCol>
              </a:tblGrid>
              <a:tr h="395991">
                <a:tc gridSpan="2">
                  <a:txBody>
                    <a:bodyPr/>
                    <a:lstStyle/>
                    <a:p>
                      <a:pPr algn="ctr" rtl="0" fontAlgn="b"/>
                      <a:r>
                        <a:rPr lang="es-MX" sz="800" b="1" i="0" u="none" strike="noStrike" dirty="0">
                          <a:solidFill>
                            <a:srgbClr val="000000"/>
                          </a:solidFill>
                          <a:effectLst/>
                          <a:latin typeface="Arial" panose="020B0604020202020204" pitchFamily="34" charset="0"/>
                        </a:rPr>
                        <a:t>ENTE TERRITORIAL QUE REPORTA LA NOVEDAD</a:t>
                      </a:r>
                    </a:p>
                  </a:txBody>
                  <a:tcPr marL="4686" marR="4686" marT="46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CO"/>
                    </a:p>
                  </a:txBody>
                  <a:tcPr/>
                </a:tc>
                <a:tc rowSpan="2">
                  <a:txBody>
                    <a:bodyPr/>
                    <a:lstStyle/>
                    <a:p>
                      <a:pPr algn="ctr" rtl="0" fontAlgn="ctr"/>
                      <a:r>
                        <a:rPr lang="es-CO" sz="900" b="1" i="0" u="none" strike="noStrike" dirty="0">
                          <a:solidFill>
                            <a:srgbClr val="000000"/>
                          </a:solidFill>
                          <a:effectLst/>
                          <a:latin typeface="Arial" panose="020B0604020202020204" pitchFamily="34" charset="0"/>
                        </a:rPr>
                        <a:t>TIPO DE DOCUMENTO DE IDENTIDAD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DE DOCUMENTO DE IDENTIDAD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PRIMER APELLIDO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SEGUNDO APELLIDO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PRIMER NOMBRE</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SEGUNDO NOMBRE</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CÓDIGO DE LA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FECHA ACTO ADMINISTRATIVO DE LA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ACTO ADMINISTRATIVO NOVEDAD</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POSESION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EFECTOS FISCALES</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DE DIAS</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CODIGO DEL GRADO EN EL ESCALAFON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CARGO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CODIGO DEL DEPARTAMENTO ORIGEN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CODIGO DEL DISTRITO O  MUNICIPIO ORIGEN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CÓDIGO DE LA CAUSAL </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TIPO DE NOMBRAMIENTO ANTERIROR</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TIPO DE NOMBRAMIENTO NUEVO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NUMERO ACTO ADMINISTRATIVO DEL NOMBRAMIENTO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rtl="0" fontAlgn="ctr"/>
                      <a:r>
                        <a:rPr lang="es-MX" sz="900" b="1" i="0" u="none" strike="noStrike" dirty="0">
                          <a:solidFill>
                            <a:srgbClr val="000000"/>
                          </a:solidFill>
                          <a:effectLst/>
                          <a:latin typeface="Arial" panose="020B0604020202020204" pitchFamily="34" charset="0"/>
                        </a:rPr>
                        <a:t>FECHA DEL  ACTO ADMINISTRATIVO DEL NOMBRAMIENTO</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rtl="0" fontAlgn="ctr"/>
                      <a:r>
                        <a:rPr lang="es-CO" sz="900" b="1" i="0" u="none" strike="noStrike" dirty="0">
                          <a:solidFill>
                            <a:srgbClr val="000000"/>
                          </a:solidFill>
                          <a:effectLst/>
                          <a:latin typeface="Arial" panose="020B0604020202020204" pitchFamily="34" charset="0"/>
                        </a:rPr>
                        <a:t>FECHA DE POSESION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59887616"/>
                  </a:ext>
                </a:extLst>
              </a:tr>
              <a:tr h="847501">
                <a:tc>
                  <a:txBody>
                    <a:bodyPr/>
                    <a:lstStyle/>
                    <a:p>
                      <a:pPr algn="ctr" rtl="0" fontAlgn="ctr"/>
                      <a:r>
                        <a:rPr lang="es-CO" sz="900" b="1" i="0" u="none" strike="noStrike" dirty="0">
                          <a:solidFill>
                            <a:srgbClr val="000000"/>
                          </a:solidFill>
                          <a:effectLst/>
                          <a:latin typeface="Arial" panose="020B0604020202020204" pitchFamily="34" charset="0"/>
                        </a:rPr>
                        <a:t>CODIGO DEPARTAMENTO</a:t>
                      </a:r>
                    </a:p>
                  </a:txBody>
                  <a:tcPr marL="4686" marR="4686" marT="46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s-CO" sz="900" b="1" i="0" u="none" strike="noStrike" dirty="0">
                          <a:solidFill>
                            <a:srgbClr val="000000"/>
                          </a:solidFill>
                          <a:effectLst/>
                          <a:latin typeface="Arial" panose="020B0604020202020204" pitchFamily="34" charset="0"/>
                        </a:rPr>
                        <a:t>CODIGO MUNICIPIO CERTIFICADO </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45001281"/>
                  </a:ext>
                </a:extLst>
              </a:tr>
              <a:tr h="301011">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s-CO" sz="1050" b="1" i="0" u="none" strike="noStrike" dirty="0">
                        <a:solidFill>
                          <a:srgbClr val="000000"/>
                        </a:solidFill>
                        <a:effectLst/>
                        <a:latin typeface="Arial" panose="020B0604020202020204" pitchFamily="34" charset="0"/>
                      </a:endParaRPr>
                    </a:p>
                    <a:p>
                      <a:pPr algn="ctr" rtl="0" fontAlgn="b"/>
                      <a:endParaRPr lang="es-CO" sz="1050" b="1" i="0" u="none" strike="noStrike" dirty="0">
                        <a:solidFill>
                          <a:srgbClr val="000000"/>
                        </a:solidFill>
                        <a:effectLst/>
                        <a:latin typeface="Arial" panose="020B0604020202020204" pitchFamily="34" charset="0"/>
                      </a:endParaRP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s-CO" sz="800" b="0" i="0" u="none" strike="noStrike" dirty="0">
                          <a:solidFill>
                            <a:srgbClr val="000000"/>
                          </a:solidFill>
                          <a:effectLst/>
                          <a:latin typeface="Arial" panose="020B0604020202020204" pitchFamily="34" charset="0"/>
                        </a:rPr>
                        <a:t> </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32681671"/>
                  </a:ext>
                </a:extLst>
              </a:tr>
            </a:tbl>
          </a:graphicData>
        </a:graphic>
      </p:graphicFrame>
      <p:cxnSp>
        <p:nvCxnSpPr>
          <p:cNvPr id="9" name="Conector recto de flecha 8"/>
          <p:cNvCxnSpPr/>
          <p:nvPr/>
        </p:nvCxnSpPr>
        <p:spPr>
          <a:xfrm flipH="1" flipV="1">
            <a:off x="4666476" y="2693506"/>
            <a:ext cx="4915" cy="61268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490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1638" y="1926156"/>
            <a:ext cx="4937760" cy="473452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Título 2">
            <a:extLst>
              <a:ext uri="{FF2B5EF4-FFF2-40B4-BE49-F238E27FC236}">
                <a16:creationId xmlns:a16="http://schemas.microsoft.com/office/drawing/2014/main" id="{55D00DC3-1E0B-4C5D-8F28-6695B96C1C73}"/>
              </a:ext>
            </a:extLst>
          </p:cNvPr>
          <p:cNvSpPr>
            <a:spLocks noGrp="1"/>
          </p:cNvSpPr>
          <p:nvPr>
            <p:ph type="title" idx="4294967295"/>
          </p:nvPr>
        </p:nvSpPr>
        <p:spPr>
          <a:xfrm>
            <a:off x="345223" y="438650"/>
            <a:ext cx="10375023" cy="889000"/>
          </a:xfrm>
          <a:effectLst>
            <a:outerShdw sx="1000" sy="1000" algn="tl" rotWithShape="0">
              <a:prstClr val="black"/>
            </a:outerShdw>
          </a:effectLst>
        </p:spPr>
        <p:txBody>
          <a:bodyPr>
            <a:normAutofit/>
          </a:bodyPr>
          <a:lstStyle/>
          <a:p>
            <a:pPr algn="ctr"/>
            <a:r>
              <a:rPr lang="es-ES" dirty="0">
                <a:solidFill>
                  <a:srgbClr val="002060"/>
                </a:solidFill>
              </a:rPr>
              <a:t>RETIRO FORZOSO</a:t>
            </a:r>
            <a:endParaRPr lang="es-CO" dirty="0">
              <a:solidFill>
                <a:srgbClr val="002060"/>
              </a:solidFill>
            </a:endParaRPr>
          </a:p>
        </p:txBody>
      </p:sp>
      <p:sp>
        <p:nvSpPr>
          <p:cNvPr id="2" name="Rectángulo 1"/>
          <p:cNvSpPr/>
          <p:nvPr/>
        </p:nvSpPr>
        <p:spPr>
          <a:xfrm>
            <a:off x="813260" y="1464129"/>
            <a:ext cx="4250059" cy="11016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p>
          <a:p>
            <a:pPr algn="ctr"/>
            <a:r>
              <a:rPr lang="es-ES" sz="2800" b="1" dirty="0"/>
              <a:t>DECRETOS LEY 2277 DE 1979 Y DECRETO 1278 DE 2002</a:t>
            </a:r>
          </a:p>
          <a:p>
            <a:pPr algn="ctr"/>
            <a:endParaRPr lang="es-CO" sz="2400" dirty="0"/>
          </a:p>
        </p:txBody>
      </p:sp>
      <p:sp>
        <p:nvSpPr>
          <p:cNvPr id="5" name="CuadroTexto 4"/>
          <p:cNvSpPr txBox="1"/>
          <p:nvPr/>
        </p:nvSpPr>
        <p:spPr>
          <a:xfrm>
            <a:off x="968992" y="2893325"/>
            <a:ext cx="4094328" cy="2677656"/>
          </a:xfrm>
          <a:prstGeom prst="rect">
            <a:avLst/>
          </a:prstGeom>
          <a:noFill/>
        </p:spPr>
        <p:txBody>
          <a:bodyPr wrap="square" rtlCol="0">
            <a:spAutoFit/>
          </a:bodyPr>
          <a:lstStyle/>
          <a:p>
            <a:pPr algn="just"/>
            <a:r>
              <a:rPr lang="es-ES" sz="2800" b="1" dirty="0"/>
              <a:t>Normas (Estatutos  Profesionalización Docente) que determinan el RETIRO  FORZOSO de los educadores afiliados a la edad de </a:t>
            </a:r>
            <a:r>
              <a:rPr lang="es-ES" sz="2800" b="1" i="1" u="sng" dirty="0">
                <a:solidFill>
                  <a:srgbClr val="FF0000"/>
                </a:solidFill>
              </a:rPr>
              <a:t>65 años</a:t>
            </a:r>
            <a:endParaRPr lang="es-CO" sz="2800" b="1" i="1" u="sng" dirty="0">
              <a:solidFill>
                <a:srgbClr val="FF0000"/>
              </a:solidFill>
            </a:endParaRPr>
          </a:p>
        </p:txBody>
      </p:sp>
      <p:sp>
        <p:nvSpPr>
          <p:cNvPr id="6" name="Rectángulo 5"/>
          <p:cNvSpPr/>
          <p:nvPr/>
        </p:nvSpPr>
        <p:spPr>
          <a:xfrm>
            <a:off x="6851583" y="1926156"/>
            <a:ext cx="4937760" cy="473452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p:cNvSpPr/>
          <p:nvPr/>
        </p:nvSpPr>
        <p:spPr>
          <a:xfrm>
            <a:off x="7152409" y="1433018"/>
            <a:ext cx="4408370" cy="10693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LEY 1821 DEL 30 DE DICIEMBRE DE 2016</a:t>
            </a:r>
            <a:endParaRPr lang="es-CO" sz="2400" dirty="0"/>
          </a:p>
        </p:txBody>
      </p:sp>
      <p:sp>
        <p:nvSpPr>
          <p:cNvPr id="9" name="Flecha derecha 8"/>
          <p:cNvSpPr/>
          <p:nvPr/>
        </p:nvSpPr>
        <p:spPr>
          <a:xfrm>
            <a:off x="5553777" y="3840480"/>
            <a:ext cx="1145406" cy="85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Imagen 9"/>
          <p:cNvPicPr/>
          <p:nvPr/>
        </p:nvPicPr>
        <p:blipFill rotWithShape="1">
          <a:blip r:embed="rId2"/>
          <a:srcRect l="30041" t="26867" r="31093" b="20665"/>
          <a:stretch/>
        </p:blipFill>
        <p:spPr bwMode="auto">
          <a:xfrm>
            <a:off x="7001301" y="2607736"/>
            <a:ext cx="4559478" cy="4052946"/>
          </a:xfrm>
          <a:prstGeom prst="rect">
            <a:avLst/>
          </a:prstGeom>
          <a:ln>
            <a:noFill/>
          </a:ln>
          <a:extLst>
            <a:ext uri="{53640926-AAD7-44D8-BBD7-CCE9431645EC}">
              <a14:shadowObscured xmlns:a14="http://schemas.microsoft.com/office/drawing/2010/main"/>
            </a:ext>
          </a:extLst>
        </p:spPr>
      </p:pic>
      <p:sp>
        <p:nvSpPr>
          <p:cNvPr id="11" name="Flecha derecha 10"/>
          <p:cNvSpPr/>
          <p:nvPr/>
        </p:nvSpPr>
        <p:spPr>
          <a:xfrm rot="8810004">
            <a:off x="10887299" y="2335617"/>
            <a:ext cx="1145406" cy="856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10053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1638" y="1926156"/>
            <a:ext cx="4937760" cy="473452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Título 2">
            <a:extLst>
              <a:ext uri="{FF2B5EF4-FFF2-40B4-BE49-F238E27FC236}">
                <a16:creationId xmlns:a16="http://schemas.microsoft.com/office/drawing/2014/main" id="{55D00DC3-1E0B-4C5D-8F28-6695B96C1C73}"/>
              </a:ext>
            </a:extLst>
          </p:cNvPr>
          <p:cNvSpPr>
            <a:spLocks noGrp="1"/>
          </p:cNvSpPr>
          <p:nvPr>
            <p:ph type="title" idx="4294967295"/>
          </p:nvPr>
        </p:nvSpPr>
        <p:spPr>
          <a:xfrm>
            <a:off x="345223" y="438650"/>
            <a:ext cx="10375023" cy="889000"/>
          </a:xfrm>
          <a:effectLst>
            <a:outerShdw sx="1000" sy="1000" algn="tl" rotWithShape="0">
              <a:prstClr val="black"/>
            </a:outerShdw>
          </a:effectLst>
        </p:spPr>
        <p:txBody>
          <a:bodyPr>
            <a:normAutofit/>
          </a:bodyPr>
          <a:lstStyle/>
          <a:p>
            <a:pPr algn="ctr"/>
            <a:r>
              <a:rPr lang="es-ES" sz="4000" dirty="0">
                <a:solidFill>
                  <a:srgbClr val="002060"/>
                </a:solidFill>
              </a:rPr>
              <a:t>RETIRO FORZOSO </a:t>
            </a:r>
            <a:endParaRPr lang="es-CO" sz="4000" dirty="0">
              <a:solidFill>
                <a:srgbClr val="002060"/>
              </a:solidFill>
            </a:endParaRPr>
          </a:p>
        </p:txBody>
      </p:sp>
      <p:sp>
        <p:nvSpPr>
          <p:cNvPr id="2" name="Rectángulo 1"/>
          <p:cNvSpPr/>
          <p:nvPr/>
        </p:nvSpPr>
        <p:spPr>
          <a:xfrm>
            <a:off x="813260" y="1450481"/>
            <a:ext cx="4250059" cy="13609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CONSEJO DE ESTADO SALA DE CONSULTA </a:t>
            </a:r>
          </a:p>
          <a:p>
            <a:pPr algn="ctr"/>
            <a:endParaRPr lang="es-CO" sz="2400" dirty="0"/>
          </a:p>
        </p:txBody>
      </p:sp>
      <p:sp>
        <p:nvSpPr>
          <p:cNvPr id="6" name="Rectángulo 5"/>
          <p:cNvSpPr/>
          <p:nvPr/>
        </p:nvSpPr>
        <p:spPr>
          <a:xfrm>
            <a:off x="6851583" y="1926156"/>
            <a:ext cx="4937760" cy="473452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p:cNvSpPr/>
          <p:nvPr/>
        </p:nvSpPr>
        <p:spPr>
          <a:xfrm>
            <a:off x="7152409" y="1433018"/>
            <a:ext cx="4408370" cy="10693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LEY 1821 DEL 30 DE DICIEMBRE DE 2016</a:t>
            </a:r>
            <a:endParaRPr lang="es-CO" sz="2400" dirty="0"/>
          </a:p>
        </p:txBody>
      </p:sp>
      <p:sp>
        <p:nvSpPr>
          <p:cNvPr id="9" name="Flecha derecha 8"/>
          <p:cNvSpPr/>
          <p:nvPr/>
        </p:nvSpPr>
        <p:spPr>
          <a:xfrm>
            <a:off x="5553777" y="3840480"/>
            <a:ext cx="1145406" cy="85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2" name="Imagen 11"/>
          <p:cNvPicPr/>
          <p:nvPr/>
        </p:nvPicPr>
        <p:blipFill rotWithShape="1">
          <a:blip r:embed="rId2"/>
          <a:srcRect l="3565" t="20226" r="9538" b="7326"/>
          <a:stretch/>
        </p:blipFill>
        <p:spPr bwMode="auto">
          <a:xfrm>
            <a:off x="471639" y="2502368"/>
            <a:ext cx="4929738" cy="4158313"/>
          </a:xfrm>
          <a:prstGeom prst="rect">
            <a:avLst/>
          </a:prstGeom>
          <a:ln>
            <a:noFill/>
          </a:ln>
          <a:extLst>
            <a:ext uri="{53640926-AAD7-44D8-BBD7-CCE9431645EC}">
              <a14:shadowObscured xmlns:a14="http://schemas.microsoft.com/office/drawing/2010/main"/>
            </a:ext>
          </a:extLst>
        </p:spPr>
      </p:pic>
      <p:pic>
        <p:nvPicPr>
          <p:cNvPr id="13" name="Marcador de contenido 4"/>
          <p:cNvPicPr>
            <a:picLocks/>
          </p:cNvPicPr>
          <p:nvPr/>
        </p:nvPicPr>
        <p:blipFill rotWithShape="1">
          <a:blip r:embed="rId3"/>
          <a:srcRect l="12050" t="42866" r="6484" b="9439"/>
          <a:stretch/>
        </p:blipFill>
        <p:spPr bwMode="auto">
          <a:xfrm>
            <a:off x="6851584" y="2565777"/>
            <a:ext cx="5185742" cy="40949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456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1002930" y="463508"/>
            <a:ext cx="9686946" cy="888572"/>
          </a:xfrm>
          <a:effectLst>
            <a:outerShdw sx="1000" sy="1000" algn="tl" rotWithShape="0">
              <a:prstClr val="black"/>
            </a:outerShdw>
          </a:effectLst>
        </p:spPr>
        <p:txBody>
          <a:bodyPr>
            <a:noAutofit/>
          </a:bodyPr>
          <a:lstStyle/>
          <a:p>
            <a:pPr algn="ctr"/>
            <a:r>
              <a:rPr lang="es-CO" dirty="0">
                <a:solidFill>
                  <a:srgbClr val="002060"/>
                </a:solidFill>
              </a:rPr>
              <a:t>GLOSAS E INCONSISTENCIAS</a:t>
            </a:r>
          </a:p>
        </p:txBody>
      </p:sp>
      <p:sp>
        <p:nvSpPr>
          <p:cNvPr id="6" name="Rectángulo 5"/>
          <p:cNvSpPr/>
          <p:nvPr/>
        </p:nvSpPr>
        <p:spPr>
          <a:xfrm>
            <a:off x="395636" y="2298703"/>
            <a:ext cx="4583868" cy="3046988"/>
          </a:xfrm>
          <a:prstGeom prst="rect">
            <a:avLst/>
          </a:prstGeom>
        </p:spPr>
        <p:txBody>
          <a:bodyPr wrap="square">
            <a:spAutoFit/>
          </a:bodyPr>
          <a:lstStyle/>
          <a:p>
            <a:pPr lvl="0" algn="just"/>
            <a:r>
              <a:rPr lang="es-ES" sz="2400" dirty="0"/>
              <a:t>El proceso de novedades </a:t>
            </a:r>
            <a:r>
              <a:rPr lang="es-ES" sz="2400" dirty="0">
                <a:solidFill>
                  <a:srgbClr val="00B0F0"/>
                </a:solidFill>
              </a:rPr>
              <a:t>genera glosas</a:t>
            </a:r>
            <a:r>
              <a:rPr lang="es-ES" sz="2400" dirty="0">
                <a:solidFill>
                  <a:schemeClr val="accent2">
                    <a:lumMod val="60000"/>
                    <a:lumOff val="40000"/>
                  </a:schemeClr>
                </a:solidFill>
              </a:rPr>
              <a:t> </a:t>
            </a:r>
            <a:r>
              <a:rPr lang="es-ES" sz="2400" dirty="0"/>
              <a:t>(rechazos, inconsistencias), los cuales son reportados por parte  de la Gestión de Afiliaciones y Recaudos y Pagos, vía correo electrónico,  a cada Secretaria de Educación para su respectiva validación y ajuste.</a:t>
            </a:r>
          </a:p>
        </p:txBody>
      </p:sp>
      <p:pic>
        <p:nvPicPr>
          <p:cNvPr id="7" name="Imagen 6"/>
          <p:cNvPicPr>
            <a:picLocks noChangeAspect="1"/>
          </p:cNvPicPr>
          <p:nvPr/>
        </p:nvPicPr>
        <p:blipFill>
          <a:blip r:embed="rId2"/>
          <a:stretch>
            <a:fillRect/>
          </a:stretch>
        </p:blipFill>
        <p:spPr>
          <a:xfrm>
            <a:off x="5846403" y="1465917"/>
            <a:ext cx="5808785" cy="5173664"/>
          </a:xfrm>
          <a:prstGeom prst="rect">
            <a:avLst/>
          </a:prstGeom>
        </p:spPr>
      </p:pic>
    </p:spTree>
    <p:extLst>
      <p:ext uri="{BB962C8B-B14F-4D97-AF65-F5344CB8AC3E}">
        <p14:creationId xmlns:p14="http://schemas.microsoft.com/office/powerpoint/2010/main" val="304083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3D2ABB8-0996-48B7-AF8E-BA7EAD758247}"/>
              </a:ext>
            </a:extLst>
          </p:cNvPr>
          <p:cNvSpPr>
            <a:spLocks noGrp="1"/>
          </p:cNvSpPr>
          <p:nvPr>
            <p:ph type="title"/>
          </p:nvPr>
        </p:nvSpPr>
        <p:spPr>
          <a:xfrm>
            <a:off x="346561" y="286110"/>
            <a:ext cx="10515600" cy="896145"/>
          </a:xfrm>
          <a:effectLst>
            <a:outerShdw sx="1000" sy="1000" algn="tl" rotWithShape="0">
              <a:prstClr val="black"/>
            </a:outerShdw>
          </a:effectLst>
        </p:spPr>
        <p:txBody>
          <a:bodyPr>
            <a:noAutofit/>
          </a:bodyPr>
          <a:lstStyle/>
          <a:p>
            <a:pPr algn="ctr"/>
            <a:r>
              <a:rPr lang="es-CO" sz="2800" dirty="0">
                <a:solidFill>
                  <a:srgbClr val="002060"/>
                </a:solidFill>
              </a:rPr>
              <a:t>GLOSAS E INCONSISTENCIAS DE LA AFILIACIÓN DE DOCENTES</a:t>
            </a:r>
          </a:p>
        </p:txBody>
      </p:sp>
      <p:pic>
        <p:nvPicPr>
          <p:cNvPr id="2050" name="Picture 2" descr="Corrección de errores e inconsistencia en declaraciones y recibos de pago –  Accou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61" y="2005248"/>
            <a:ext cx="3106985" cy="321883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453546" y="1182255"/>
            <a:ext cx="7153494" cy="2308324"/>
          </a:xfrm>
          <a:prstGeom prst="rect">
            <a:avLst/>
          </a:prstGeom>
          <a:noFill/>
        </p:spPr>
        <p:txBody>
          <a:bodyPr wrap="square" rtlCol="0">
            <a:spAutoFit/>
          </a:bodyPr>
          <a:lstStyle/>
          <a:p>
            <a:r>
              <a:rPr lang="es-CO" dirty="0">
                <a:solidFill>
                  <a:srgbClr val="002060"/>
                </a:solidFill>
              </a:rPr>
              <a:t>Los procesos de cargue desde el Aplicativo Humano puede generar glosas en los aplicativos del FONDO que afectan la afiliación y el reconocimiento de prestaciones económicas.</a:t>
            </a:r>
          </a:p>
          <a:p>
            <a:endParaRPr lang="es-CO" dirty="0">
              <a:solidFill>
                <a:srgbClr val="002060"/>
              </a:solidFill>
            </a:endParaRPr>
          </a:p>
          <a:p>
            <a:r>
              <a:rPr lang="es-CO" b="1" dirty="0">
                <a:solidFill>
                  <a:srgbClr val="002060"/>
                </a:solidFill>
              </a:rPr>
              <a:t>Si no se subsanan las glosas</a:t>
            </a:r>
            <a:r>
              <a:rPr lang="es-CO" dirty="0">
                <a:solidFill>
                  <a:srgbClr val="002060"/>
                </a:solidFill>
              </a:rPr>
              <a:t>, el docente no quedará afiliado,  así en el sistema Humano se indique su activación, por lo tanto </a:t>
            </a:r>
            <a:r>
              <a:rPr lang="es-CO" b="1" dirty="0">
                <a:solidFill>
                  <a:srgbClr val="002060"/>
                </a:solidFill>
              </a:rPr>
              <a:t>no tendrá acceso a los servicios de salud</a:t>
            </a:r>
          </a:p>
          <a:p>
            <a:endParaRPr lang="es-CO" dirty="0"/>
          </a:p>
        </p:txBody>
      </p:sp>
      <p:sp>
        <p:nvSpPr>
          <p:cNvPr id="6" name="Flecha abajo 5"/>
          <p:cNvSpPr/>
          <p:nvPr/>
        </p:nvSpPr>
        <p:spPr>
          <a:xfrm>
            <a:off x="6807015" y="2920901"/>
            <a:ext cx="446556" cy="723683"/>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redondeado 8"/>
          <p:cNvSpPr/>
          <p:nvPr/>
        </p:nvSpPr>
        <p:spPr>
          <a:xfrm>
            <a:off x="3877056" y="3613355"/>
            <a:ext cx="6729984" cy="169833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CO" b="1" dirty="0">
                <a:solidFill>
                  <a:srgbClr val="002060"/>
                </a:solidFill>
              </a:rPr>
              <a:t> FIDUPREVISORA, obra en calidad de administradora del       </a:t>
            </a:r>
          </a:p>
          <a:p>
            <a:r>
              <a:rPr lang="es-CO" b="1" dirty="0">
                <a:solidFill>
                  <a:srgbClr val="002060"/>
                </a:solidFill>
              </a:rPr>
              <a:t>      Fideicomiso  FNPS.</a:t>
            </a:r>
          </a:p>
          <a:p>
            <a:pPr marL="285750" indent="-285750">
              <a:buFont typeface="Arial" panose="020B0604020202020204" pitchFamily="34" charset="0"/>
              <a:buChar char="•"/>
            </a:pPr>
            <a:r>
              <a:rPr lang="es-CO" b="1" dirty="0">
                <a:solidFill>
                  <a:srgbClr val="002060"/>
                </a:solidFill>
              </a:rPr>
              <a:t>No tiene competencia para vincular o desvincular docentes sin previo reporte de la SED.  </a:t>
            </a:r>
          </a:p>
        </p:txBody>
      </p:sp>
      <p:sp>
        <p:nvSpPr>
          <p:cNvPr id="11" name="Rectángulo 10"/>
          <p:cNvSpPr/>
          <p:nvPr/>
        </p:nvSpPr>
        <p:spPr>
          <a:xfrm>
            <a:off x="0" y="5943600"/>
            <a:ext cx="121920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p:cNvSpPr/>
          <p:nvPr/>
        </p:nvSpPr>
        <p:spPr>
          <a:xfrm>
            <a:off x="0" y="5465691"/>
            <a:ext cx="12192000" cy="923330"/>
          </a:xfrm>
          <a:prstGeom prst="rect">
            <a:avLst/>
          </a:prstGeom>
          <a:solidFill>
            <a:schemeClr val="bg1"/>
          </a:solidFill>
        </p:spPr>
        <p:txBody>
          <a:bodyPr wrap="square">
            <a:spAutoFit/>
          </a:bodyPr>
          <a:lstStyle/>
          <a:p>
            <a:pPr algn="ctr"/>
            <a:r>
              <a:rPr lang="es-CO" b="1" dirty="0">
                <a:solidFill>
                  <a:schemeClr val="accent2"/>
                </a:solidFill>
              </a:rPr>
              <a:t>Es responsabilidad de las Secretarias de Educación Certificadas en su calidad de Nominadores el oportuno registro en el aplicativo Humano de las Afiliaciones y Novedades que apliquen al personal docente a su cargo en cumplimiento de lo establecido en el Decreto 3752 del 22 de Diciembre de 2003</a:t>
            </a:r>
            <a:r>
              <a:rPr lang="es-CO" b="1" dirty="0">
                <a:solidFill>
                  <a:srgbClr val="002060"/>
                </a:solidFill>
              </a:rPr>
              <a:t>	</a:t>
            </a:r>
          </a:p>
        </p:txBody>
      </p:sp>
    </p:spTree>
    <p:extLst>
      <p:ext uri="{BB962C8B-B14F-4D97-AF65-F5344CB8AC3E}">
        <p14:creationId xmlns:p14="http://schemas.microsoft.com/office/powerpoint/2010/main" val="209166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3D2ABB8-0996-48B7-AF8E-BA7EAD758247}"/>
              </a:ext>
            </a:extLst>
          </p:cNvPr>
          <p:cNvSpPr txBox="1">
            <a:spLocks/>
          </p:cNvSpPr>
          <p:nvPr/>
        </p:nvSpPr>
        <p:spPr>
          <a:xfrm>
            <a:off x="346561" y="286110"/>
            <a:ext cx="10515600" cy="896145"/>
          </a:xfrm>
          <a:prstGeom prst="rect">
            <a:avLst/>
          </a:prstGeom>
          <a:effectLst>
            <a:outerShdw sx="1000" sy="1000" algn="tl" rotWithShape="0">
              <a:prstClr val="black"/>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endParaRPr lang="es-CO" sz="4000" i="1" dirty="0">
              <a:solidFill>
                <a:schemeClr val="tx1"/>
              </a:solidFill>
            </a:endParaRPr>
          </a:p>
          <a:p>
            <a:pPr algn="ctr"/>
            <a:r>
              <a:rPr lang="es-CO" sz="2800" dirty="0">
                <a:solidFill>
                  <a:srgbClr val="002060"/>
                </a:solidFill>
              </a:rPr>
              <a:t>GLOSAS E INCONSISTENCIAS DE LA AFILIACION DE BENEFICIARIOS</a:t>
            </a:r>
            <a:br>
              <a:rPr lang="es-CO" sz="4000" dirty="0">
                <a:solidFill>
                  <a:srgbClr val="002060"/>
                </a:solidFill>
              </a:rPr>
            </a:br>
            <a:endParaRPr lang="es-CO" sz="4000" dirty="0">
              <a:solidFill>
                <a:srgbClr val="002060"/>
              </a:solidFill>
            </a:endParaRPr>
          </a:p>
        </p:txBody>
      </p:sp>
      <p:pic>
        <p:nvPicPr>
          <p:cNvPr id="3074" name="Picture 2" descr="ortizfeliciano: Derecho e inconsistencias en las manifestaciones del  Comisionado residente Pierlu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 y="1450110"/>
            <a:ext cx="256287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734056" y="1631768"/>
            <a:ext cx="9153143" cy="2677656"/>
          </a:xfrm>
          <a:prstGeom prst="rect">
            <a:avLst/>
          </a:prstGeom>
          <a:noFill/>
        </p:spPr>
        <p:txBody>
          <a:bodyPr wrap="square" rtlCol="0">
            <a:spAutoFit/>
          </a:bodyPr>
          <a:lstStyle/>
          <a:p>
            <a:r>
              <a:rPr lang="es-CO" sz="2400" dirty="0">
                <a:solidFill>
                  <a:srgbClr val="002060"/>
                </a:solidFill>
              </a:rPr>
              <a:t>Las condiciones de pertenencia a un régimen exceptuado o especial prevalecen sobre las de pertenencia al régimen contributivo </a:t>
            </a:r>
            <a:r>
              <a:rPr lang="es-CO" sz="2400" u="sng" dirty="0">
                <a:solidFill>
                  <a:srgbClr val="002060"/>
                </a:solidFill>
              </a:rPr>
              <a:t>y </a:t>
            </a:r>
            <a:r>
              <a:rPr lang="es-CO" sz="2400" b="1" u="sng" dirty="0">
                <a:solidFill>
                  <a:srgbClr val="002060"/>
                </a:solidFill>
              </a:rPr>
              <a:t>deberá afiliarse a los primeros</a:t>
            </a:r>
            <a:r>
              <a:rPr lang="es-CO" sz="2400" b="1" i="1" dirty="0">
                <a:solidFill>
                  <a:srgbClr val="002060"/>
                </a:solidFill>
              </a:rPr>
              <a:t>.</a:t>
            </a:r>
            <a:endParaRPr lang="es-CO" sz="2400" i="1" dirty="0">
              <a:solidFill>
                <a:srgbClr val="002060"/>
              </a:solidFill>
            </a:endParaRPr>
          </a:p>
          <a:p>
            <a:endParaRPr lang="es-CO" sz="2400" b="1" i="1" dirty="0">
              <a:solidFill>
                <a:srgbClr val="002060"/>
              </a:solidFill>
            </a:endParaRPr>
          </a:p>
          <a:p>
            <a:r>
              <a:rPr lang="es-CO" sz="2400" b="1" i="1" dirty="0">
                <a:solidFill>
                  <a:srgbClr val="002060"/>
                </a:solidFill>
              </a:rPr>
              <a:t>La afiliación simultánea a un régimen exceptuado o especial  impide la prestación del servicio médico. (</a:t>
            </a:r>
            <a:r>
              <a:rPr lang="es-CO" sz="2400" i="1" dirty="0">
                <a:solidFill>
                  <a:srgbClr val="002060"/>
                </a:solidFill>
              </a:rPr>
              <a:t>A</a:t>
            </a:r>
            <a:r>
              <a:rPr lang="es-CO" sz="2400" dirty="0">
                <a:solidFill>
                  <a:srgbClr val="002060"/>
                </a:solidFill>
              </a:rPr>
              <a:t>rtículo 2.1.13.5 del Decreto 780 de 2016)</a:t>
            </a:r>
            <a:endParaRPr lang="es-CO" sz="2400" b="1" dirty="0">
              <a:solidFill>
                <a:srgbClr val="002060"/>
              </a:solidFill>
            </a:endParaRPr>
          </a:p>
        </p:txBody>
      </p:sp>
      <p:sp>
        <p:nvSpPr>
          <p:cNvPr id="7" name="Flecha abajo 6"/>
          <p:cNvSpPr/>
          <p:nvPr/>
        </p:nvSpPr>
        <p:spPr>
          <a:xfrm>
            <a:off x="6032088" y="3935197"/>
            <a:ext cx="506896" cy="102502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206477" y="4918365"/>
            <a:ext cx="11719875" cy="1477328"/>
          </a:xfrm>
          <a:prstGeom prst="rect">
            <a:avLst/>
          </a:prstGeom>
          <a:noFill/>
        </p:spPr>
        <p:txBody>
          <a:bodyPr wrap="none" rtlCol="0">
            <a:spAutoFit/>
          </a:bodyPr>
          <a:lstStyle/>
          <a:p>
            <a:pPr algn="ctr"/>
            <a:r>
              <a:rPr lang="es-CO" b="1" dirty="0">
                <a:solidFill>
                  <a:schemeClr val="accent2"/>
                </a:solidFill>
              </a:rPr>
              <a:t>El régimen de excepción del Magisterio no tiene proceso alguno establecido por el Ministerio de Salud para trasladar</a:t>
            </a:r>
          </a:p>
          <a:p>
            <a:pPr algn="ctr"/>
            <a:r>
              <a:rPr lang="es-CO" b="1" dirty="0">
                <a:solidFill>
                  <a:schemeClr val="accent2"/>
                </a:solidFill>
              </a:rPr>
              <a:t>los afiliados del servicio médico del magisterio al régimen contributivo o al subsidiado, razón por la cual es </a:t>
            </a:r>
          </a:p>
          <a:p>
            <a:pPr algn="ctr"/>
            <a:r>
              <a:rPr lang="es-CO" b="1" u="sng" dirty="0">
                <a:solidFill>
                  <a:schemeClr val="accent2"/>
                </a:solidFill>
              </a:rPr>
              <a:t>responsabilidad del usuario </a:t>
            </a:r>
            <a:r>
              <a:rPr lang="es-CO" b="1" dirty="0">
                <a:solidFill>
                  <a:schemeClr val="accent2"/>
                </a:solidFill>
              </a:rPr>
              <a:t>revisar porque se  encuentra afiliado su beneficiario o el docente  a un régimen  contributivo </a:t>
            </a:r>
          </a:p>
          <a:p>
            <a:pPr algn="ctr"/>
            <a:r>
              <a:rPr lang="es-CO" b="1" u="sng" dirty="0">
                <a:solidFill>
                  <a:schemeClr val="accent2"/>
                </a:solidFill>
              </a:rPr>
              <a:t>sin  su consentimiento</a:t>
            </a:r>
            <a:r>
              <a:rPr lang="es-CO" b="1" dirty="0">
                <a:solidFill>
                  <a:schemeClr val="accent2"/>
                </a:solidFill>
              </a:rPr>
              <a:t> </a:t>
            </a:r>
          </a:p>
          <a:p>
            <a:pPr algn="ctr"/>
            <a:endParaRPr lang="es-CO" sz="1600" dirty="0"/>
          </a:p>
        </p:txBody>
      </p:sp>
    </p:spTree>
    <p:extLst>
      <p:ext uri="{BB962C8B-B14F-4D97-AF65-F5344CB8AC3E}">
        <p14:creationId xmlns:p14="http://schemas.microsoft.com/office/powerpoint/2010/main" val="259439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1846" y="1034232"/>
            <a:ext cx="7937690" cy="5632311"/>
          </a:xfrm>
          <a:prstGeom prst="rect">
            <a:avLst/>
          </a:prstGeom>
        </p:spPr>
        <p:txBody>
          <a:bodyPr wrap="square">
            <a:spAutoFit/>
          </a:bodyPr>
          <a:lstStyle/>
          <a:p>
            <a:pPr algn="just">
              <a:buSzPct val="140000"/>
            </a:pPr>
            <a:r>
              <a:rPr lang="es-ES" dirty="0"/>
              <a:t>La Base de Datos del FNPSM corresponde a los docentes activos afiliados con corte a una fecha determinada, la cual se remite mensualmente vía correo electrónico a cada Secretaría de Educación Certificada.</a:t>
            </a:r>
          </a:p>
          <a:p>
            <a:pPr algn="just">
              <a:buSzPct val="140000"/>
            </a:pPr>
            <a:endParaRPr lang="es-ES" dirty="0"/>
          </a:p>
          <a:p>
            <a:pPr algn="just">
              <a:buSzPct val="140000"/>
            </a:pPr>
            <a:r>
              <a:rPr lang="es-ES" dirty="0"/>
              <a:t>La información de la Base de Datos cuenta con todos los campos de información que tiene el registro del docente, como mecanismo para actualizar la información;  es necesario que la misma sea revisada por la entidad nominadora de forma periódica.</a:t>
            </a:r>
          </a:p>
          <a:p>
            <a:r>
              <a:rPr lang="es-ES" dirty="0"/>
              <a:t> </a:t>
            </a:r>
            <a:endParaRPr lang="es-CO" dirty="0"/>
          </a:p>
          <a:p>
            <a:r>
              <a:rPr lang="es-ES" dirty="0"/>
              <a:t>Adicionalmente se cuenta la base de datos de los afiliados en salud la cual contiene los afiliados cotizantes (Activos y Pensionados) y sus beneficiarios.</a:t>
            </a:r>
            <a:endParaRPr lang="es-CO" dirty="0"/>
          </a:p>
          <a:p>
            <a:pPr algn="just">
              <a:buSzPct val="140000"/>
            </a:pPr>
            <a:endParaRPr lang="es-ES" dirty="0">
              <a:solidFill>
                <a:schemeClr val="accent2"/>
              </a:solidFill>
            </a:endParaRPr>
          </a:p>
          <a:p>
            <a:pPr algn="just">
              <a:buSzPct val="140000"/>
            </a:pPr>
            <a:r>
              <a:rPr lang="es-ES" b="1" dirty="0">
                <a:solidFill>
                  <a:schemeClr val="accent2"/>
                </a:solidFill>
              </a:rPr>
              <a:t>Es una </a:t>
            </a:r>
            <a:r>
              <a:rPr lang="es-ES" b="1" u="sng" dirty="0">
                <a:solidFill>
                  <a:schemeClr val="accent2"/>
                </a:solidFill>
              </a:rPr>
              <a:t>herramienta</a:t>
            </a:r>
            <a:r>
              <a:rPr lang="es-ES" b="1" dirty="0">
                <a:solidFill>
                  <a:schemeClr val="accent2"/>
                </a:solidFill>
              </a:rPr>
              <a:t> útil para:</a:t>
            </a:r>
          </a:p>
          <a:p>
            <a:pPr lvl="2" algn="just">
              <a:buSzPct val="140000"/>
            </a:pPr>
            <a:r>
              <a:rPr lang="es-ES" dirty="0"/>
              <a:t>* Prestación del Servicio Médico en el sitio de labor  docente (Aplicativo Hosvital)</a:t>
            </a:r>
          </a:p>
          <a:p>
            <a:pPr lvl="2" algn="just">
              <a:buSzPct val="140000"/>
            </a:pPr>
            <a:r>
              <a:rPr lang="es-ES" dirty="0"/>
              <a:t>*  Afiliación al servicio médico de los beneficiarios del docente</a:t>
            </a:r>
          </a:p>
          <a:p>
            <a:pPr lvl="2" algn="just">
              <a:buSzPct val="140000"/>
            </a:pPr>
            <a:r>
              <a:rPr lang="es-ES" dirty="0"/>
              <a:t>*  Reconocimiento de prestaciones económicas (Ley 1955 de 2019)</a:t>
            </a:r>
          </a:p>
          <a:p>
            <a:pPr lvl="2" algn="just">
              <a:buSzPct val="140000"/>
            </a:pPr>
            <a:r>
              <a:rPr lang="es-ES" dirty="0"/>
              <a:t>*  Generación de la deuda por cuota de afiliación</a:t>
            </a:r>
          </a:p>
          <a:p>
            <a:pPr lvl="2" algn="just">
              <a:buSzPct val="140000"/>
            </a:pPr>
            <a:r>
              <a:rPr lang="es-ES" dirty="0"/>
              <a:t>*  Elaboración del cálculo actuarial</a:t>
            </a:r>
          </a:p>
          <a:p>
            <a:pPr algn="just">
              <a:buSzPct val="140000"/>
            </a:pPr>
            <a:endParaRPr lang="es-ES" dirty="0"/>
          </a:p>
        </p:txBody>
      </p:sp>
      <p:sp>
        <p:nvSpPr>
          <p:cNvPr id="5" name="Rectángulo 4"/>
          <p:cNvSpPr/>
          <p:nvPr/>
        </p:nvSpPr>
        <p:spPr>
          <a:xfrm>
            <a:off x="581890" y="387901"/>
            <a:ext cx="10821983" cy="646331"/>
          </a:xfrm>
          <a:prstGeom prst="rect">
            <a:avLst/>
          </a:prstGeom>
        </p:spPr>
        <p:txBody>
          <a:bodyPr wrap="square">
            <a:spAutoFit/>
          </a:bodyPr>
          <a:lstStyle/>
          <a:p>
            <a:pPr algn="ctr"/>
            <a:r>
              <a:rPr lang="es-ES" sz="3600" b="1" dirty="0">
                <a:solidFill>
                  <a:srgbClr val="002060"/>
                </a:solidFill>
              </a:rPr>
              <a:t>BASE DE DATOS </a:t>
            </a:r>
            <a:endParaRPr lang="es-CO" sz="3600" dirty="0"/>
          </a:p>
        </p:txBody>
      </p:sp>
      <p:pic>
        <p:nvPicPr>
          <p:cNvPr id="4098" name="Picture 2" descr="Administrador de la base de datos iconos de la computadora, símbolo de la base  de datos, ángulo, datos, símbolo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1725561"/>
            <a:ext cx="3015791" cy="301579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81890" y="5029200"/>
            <a:ext cx="1836208" cy="369332"/>
          </a:xfrm>
          <a:prstGeom prst="rect">
            <a:avLst/>
          </a:prstGeom>
          <a:noFill/>
        </p:spPr>
        <p:txBody>
          <a:bodyPr wrap="none" rtlCol="0">
            <a:spAutoFit/>
          </a:bodyPr>
          <a:lstStyle/>
          <a:p>
            <a:r>
              <a:rPr lang="es-ES" dirty="0"/>
              <a:t>Ir a base de datos</a:t>
            </a:r>
            <a:endParaRPr lang="es-CO" dirty="0"/>
          </a:p>
        </p:txBody>
      </p:sp>
    </p:spTree>
    <p:extLst>
      <p:ext uri="{BB962C8B-B14F-4D97-AF65-F5344CB8AC3E}">
        <p14:creationId xmlns:p14="http://schemas.microsoft.com/office/powerpoint/2010/main" val="21894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2437" y="121456"/>
            <a:ext cx="10099964" cy="917632"/>
          </a:xfrm>
        </p:spPr>
        <p:txBody>
          <a:bodyPr/>
          <a:lstStyle/>
          <a:p>
            <a:pPr algn="ctr"/>
            <a:r>
              <a:rPr lang="es-ES" sz="3600" b="1" dirty="0">
                <a:solidFill>
                  <a:schemeClr val="accent1">
                    <a:lumMod val="75000"/>
                  </a:schemeClr>
                </a:solidFill>
              </a:rPr>
              <a:t>Responsabilidades de las SED</a:t>
            </a:r>
            <a:br>
              <a:rPr lang="es-ES" sz="3600" b="1" dirty="0">
                <a:solidFill>
                  <a:schemeClr val="accent1">
                    <a:lumMod val="75000"/>
                  </a:schemeClr>
                </a:solidFill>
              </a:rPr>
            </a:br>
            <a:r>
              <a:rPr lang="es-ES" sz="3600" b="1" dirty="0">
                <a:solidFill>
                  <a:schemeClr val="accent1">
                    <a:lumMod val="75000"/>
                  </a:schemeClr>
                </a:solidFill>
              </a:rPr>
              <a:t> en la afiliación de los docentes</a:t>
            </a:r>
            <a:br>
              <a:rPr lang="es-CO" sz="5400" b="1" dirty="0"/>
            </a:br>
            <a:endParaRPr lang="es-CO" sz="5400" dirty="0">
              <a:solidFill>
                <a:schemeClr val="accent1">
                  <a:lumMod val="75000"/>
                </a:schemeClr>
              </a:solidFill>
            </a:endParaRPr>
          </a:p>
        </p:txBody>
      </p:sp>
      <p:sp>
        <p:nvSpPr>
          <p:cNvPr id="4" name="CuadroTexto 3"/>
          <p:cNvSpPr txBox="1"/>
          <p:nvPr/>
        </p:nvSpPr>
        <p:spPr>
          <a:xfrm>
            <a:off x="2402006" y="1538775"/>
            <a:ext cx="8570794" cy="5416868"/>
          </a:xfrm>
          <a:prstGeom prst="rect">
            <a:avLst/>
          </a:prstGeom>
          <a:noFill/>
        </p:spPr>
        <p:txBody>
          <a:bodyPr wrap="square" rtlCol="0">
            <a:spAutoFit/>
          </a:bodyPr>
          <a:lstStyle/>
          <a:p>
            <a:endParaRPr lang="es-CO" sz="1600" dirty="0"/>
          </a:p>
          <a:p>
            <a:pPr marL="285750" indent="-285750" algn="just">
              <a:buFont typeface="Arial" panose="020B0604020202020204" pitchFamily="34" charset="0"/>
              <a:buChar char="•"/>
            </a:pPr>
            <a:r>
              <a:rPr lang="es-ES" sz="1600" dirty="0"/>
              <a:t>Los docentes deben ser registrados en el Aplicativo Humano tan pronto se posesionan. Es responsabilidad de las Secretarias de Educación Certificadas el ingreso de la información de los docentes en forma oportuna a fin de garantizar la prestación del servicio médico al  educador y a su grupo familiar; de acurdo con lo determinado en el Decreto 3752 de 2003, (Art. 1 Parágrafo 1 “</a:t>
            </a:r>
            <a:r>
              <a:rPr lang="es-MX" sz="1400" dirty="0"/>
              <a:t>La falta de afiliación del personal docente al Fondo Nacional de Prestaciones</a:t>
            </a:r>
          </a:p>
          <a:p>
            <a:pPr algn="just"/>
            <a:r>
              <a:rPr lang="es-MX" sz="1400" dirty="0"/>
              <a:t>       Sociales del Magisterio implicará la responsabilidad de la entidad territorial nominadora por la totalidad    </a:t>
            </a:r>
          </a:p>
          <a:p>
            <a:pPr algn="just"/>
            <a:r>
              <a:rPr lang="es-MX" sz="1400" dirty="0"/>
              <a:t>       de las prestaciones sociales que correspondan, sin perjuicio de las sanciones administrativas, fiscales y   </a:t>
            </a:r>
          </a:p>
          <a:p>
            <a:pPr algn="just"/>
            <a:r>
              <a:rPr lang="es-MX" sz="1400" dirty="0"/>
              <a:t>       disciplinarias a que haya lugar “</a:t>
            </a:r>
            <a:endParaRPr lang="es-ES" sz="1600" dirty="0"/>
          </a:p>
          <a:p>
            <a:endParaRPr lang="es-CO" sz="1600" dirty="0"/>
          </a:p>
          <a:p>
            <a:pPr marL="285750" indent="-285750">
              <a:buFont typeface="Arial" panose="020B0604020202020204" pitchFamily="34" charset="0"/>
              <a:buChar char="•"/>
            </a:pPr>
            <a:r>
              <a:rPr lang="es-ES" sz="1600" dirty="0"/>
              <a:t> Diligenciamiento completo y correcto de los datos básicos y laborales de cada educador teniendo en cuenta los campos obligatorios. </a:t>
            </a:r>
          </a:p>
          <a:p>
            <a:endParaRPr lang="es-ES" sz="1600" dirty="0"/>
          </a:p>
          <a:p>
            <a:pPr marL="285750" indent="-285750">
              <a:buFont typeface="Arial" panose="020B0604020202020204" pitchFamily="34" charset="0"/>
              <a:buChar char="•"/>
            </a:pPr>
            <a:r>
              <a:rPr lang="es-ES" sz="1600" dirty="0"/>
              <a:t>Remisión de soportes de legalización Decreto 3752 ( Formato de Afiliación en medio físico o magnético, Hojas de Vida, Fotocopia del documento de identidad), el Formato Único de Afiliaciones (debe descargarse directamente del Aplicativo Humano el primer día hábil de cada mes) y remitirlos a la Fiduprevisora dentro de los siguientes 10 días  de cada mes.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dirty="0"/>
              <a:t> La Secretaria de Educación debe realizar el seguimiento de los registros que ingresa a diario vs los registros reflejados en el reporte de afiliaciones, para garantizar que todos los educadores ingresados tendrán el servicio médico, de igual forma les permitirá detectar probables fallas en el ingreso de la información. </a:t>
            </a:r>
          </a:p>
        </p:txBody>
      </p:sp>
      <p:pic>
        <p:nvPicPr>
          <p:cNvPr id="1026" name="Picture 2" descr="Icono persona responsable: vectores, gráficos, imágenes vectoriales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2" y="2668016"/>
            <a:ext cx="2115404" cy="21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7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1163024" y="871972"/>
            <a:ext cx="9686946" cy="888572"/>
          </a:xfrm>
          <a:effectLst>
            <a:outerShdw sx="1000" sy="1000" algn="tl" rotWithShape="0">
              <a:prstClr val="black"/>
            </a:outerShdw>
          </a:effectLst>
        </p:spPr>
        <p:txBody>
          <a:bodyPr>
            <a:noAutofit/>
          </a:bodyPr>
          <a:lstStyle/>
          <a:p>
            <a:pPr lvl="0"/>
            <a:r>
              <a:rPr lang="es-CO" dirty="0">
                <a:solidFill>
                  <a:srgbClr val="002060"/>
                </a:solidFill>
              </a:rPr>
              <a:t>Proceso de notificación cuando el educador no se encuentra afiliado a la prestación de salud </a:t>
            </a:r>
          </a:p>
        </p:txBody>
      </p:sp>
      <p:sp>
        <p:nvSpPr>
          <p:cNvPr id="2" name="Rectángulo 1"/>
          <p:cNvSpPr/>
          <p:nvPr/>
        </p:nvSpPr>
        <p:spPr>
          <a:xfrm>
            <a:off x="1172163" y="1979943"/>
            <a:ext cx="9526138" cy="4524315"/>
          </a:xfrm>
          <a:prstGeom prst="rect">
            <a:avLst/>
          </a:prstGeom>
        </p:spPr>
        <p:txBody>
          <a:bodyPr wrap="square">
            <a:spAutoFit/>
          </a:bodyPr>
          <a:lstStyle/>
          <a:p>
            <a:r>
              <a:rPr lang="es-CO" sz="2400" dirty="0"/>
              <a:t>Fiduprevisora – Fondo Nacional de Prestaciones Sociales del Magisterio (Fondo), una vez realiza los procesos de Afiliaciones y de Novedades en el Aplicativo Fomag, con la información registrada en el Aplicativo Humano de cada Secretaría, adelanta las siguientes actividades:</a:t>
            </a:r>
          </a:p>
          <a:p>
            <a:pPr marL="285750" indent="-285750" algn="just">
              <a:buFont typeface="Arial" panose="020B0604020202020204" pitchFamily="34" charset="0"/>
              <a:buChar char="•"/>
            </a:pPr>
            <a:r>
              <a:rPr lang="es-CO" sz="2400" dirty="0"/>
              <a:t>Genera la Base de Datos de los Docentes Afiliados</a:t>
            </a:r>
          </a:p>
          <a:p>
            <a:pPr marL="285750" indent="-285750" algn="just">
              <a:buFont typeface="Arial" panose="020B0604020202020204" pitchFamily="34" charset="0"/>
              <a:buChar char="•"/>
            </a:pPr>
            <a:r>
              <a:rPr lang="es-CO" sz="2400" dirty="0"/>
              <a:t>Compila las glosas o inconsistencias resultantes de este proceso</a:t>
            </a:r>
          </a:p>
          <a:p>
            <a:pPr marL="285750" indent="-285750" algn="just">
              <a:buFont typeface="Arial" panose="020B0604020202020204" pitchFamily="34" charset="0"/>
              <a:buChar char="•"/>
            </a:pPr>
            <a:r>
              <a:rPr lang="es-CO" sz="2400" dirty="0"/>
              <a:t>Remite las glosas por correo electrónico a cada una de las entidades nominadoras para que revisen y corrijan en el Aplicativo Humano, teniendo en cuenta que los datos deben ajustarse de acuerdo con los campos de registro obligatorio determinados para lograr que los docentes queden afiliados o retirados y se les pueda garantizar la prestación del servicio médico, o puedan retirarse del Fondo</a:t>
            </a:r>
          </a:p>
        </p:txBody>
      </p:sp>
    </p:spTree>
    <p:extLst>
      <p:ext uri="{BB962C8B-B14F-4D97-AF65-F5344CB8AC3E}">
        <p14:creationId xmlns:p14="http://schemas.microsoft.com/office/powerpoint/2010/main" val="298595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75017" y="1288473"/>
            <a:ext cx="6858001" cy="1996661"/>
          </a:xfrm>
        </p:spPr>
        <p:txBody>
          <a:bodyPr>
            <a:noAutofit/>
          </a:bodyPr>
          <a:lstStyle/>
          <a:p>
            <a:pPr lvl="0" algn="just"/>
            <a:r>
              <a:rPr lang="es-CO" sz="2800" dirty="0">
                <a:solidFill>
                  <a:srgbClr val="002060"/>
                </a:solidFill>
              </a:rPr>
              <a:t>¿</a:t>
            </a:r>
            <a:r>
              <a:rPr lang="es-CO" sz="2400" dirty="0">
                <a:solidFill>
                  <a:srgbClr val="002060"/>
                </a:solidFill>
              </a:rPr>
              <a:t>Cuál es el proceso que debe realizar la Secretaria de Educación Certificada para que un educador que cubre varias vacantes temporales no sea desafiliado de los servicios de salud y deba realizar el pago de la afiliación a salud varias veces, por el registro de la novedad en el Aplicativo Humano.</a:t>
            </a:r>
          </a:p>
        </p:txBody>
      </p:sp>
      <p:sp>
        <p:nvSpPr>
          <p:cNvPr id="3" name="Subtítulo 2"/>
          <p:cNvSpPr>
            <a:spLocks noGrp="1"/>
          </p:cNvSpPr>
          <p:nvPr>
            <p:ph type="subTitle" idx="1"/>
          </p:nvPr>
        </p:nvSpPr>
        <p:spPr>
          <a:xfrm>
            <a:off x="4585855" y="3622963"/>
            <a:ext cx="6927272" cy="1655762"/>
          </a:xfrm>
        </p:spPr>
        <p:txBody>
          <a:bodyPr>
            <a:normAutofit lnSpcReduction="10000"/>
          </a:bodyPr>
          <a:lstStyle/>
          <a:p>
            <a:endParaRPr lang="es-CO" dirty="0"/>
          </a:p>
          <a:p>
            <a:pPr algn="just"/>
            <a:r>
              <a:rPr lang="es-CO" sz="2200" dirty="0"/>
              <a:t>La Secretaria de Educación Certificada debe registrar por cada nombramiento o prórroga,  una novedad de retiro; es decir,  en el Aplicativo Humano debe verse reflejado el nombramiento – retiro.</a:t>
            </a:r>
          </a:p>
        </p:txBody>
      </p:sp>
      <p:sp>
        <p:nvSpPr>
          <p:cNvPr id="4" name="CuadroTexto 3"/>
          <p:cNvSpPr txBox="1"/>
          <p:nvPr/>
        </p:nvSpPr>
        <p:spPr>
          <a:xfrm>
            <a:off x="332508" y="534783"/>
            <a:ext cx="4604658" cy="584775"/>
          </a:xfrm>
          <a:prstGeom prst="rect">
            <a:avLst/>
          </a:prstGeom>
          <a:noFill/>
        </p:spPr>
        <p:txBody>
          <a:bodyPr wrap="none" rtlCol="0">
            <a:spAutoFit/>
          </a:bodyPr>
          <a:lstStyle/>
          <a:p>
            <a:r>
              <a:rPr lang="es-CO" sz="3200" b="1" dirty="0"/>
              <a:t>VACANTES TERMPORALES</a:t>
            </a:r>
          </a:p>
        </p:txBody>
      </p:sp>
      <p:pic>
        <p:nvPicPr>
          <p:cNvPr id="5" name="Imagen 4"/>
          <p:cNvPicPr>
            <a:picLocks noChangeAspect="1"/>
          </p:cNvPicPr>
          <p:nvPr/>
        </p:nvPicPr>
        <p:blipFill>
          <a:blip r:embed="rId2"/>
          <a:stretch>
            <a:fillRect/>
          </a:stretch>
        </p:blipFill>
        <p:spPr>
          <a:xfrm>
            <a:off x="-104247" y="1713002"/>
            <a:ext cx="4170772" cy="3565723"/>
          </a:xfrm>
          <a:prstGeom prst="rect">
            <a:avLst/>
          </a:prstGeom>
        </p:spPr>
      </p:pic>
    </p:spTree>
    <p:extLst>
      <p:ext uri="{BB962C8B-B14F-4D97-AF65-F5344CB8AC3E}">
        <p14:creationId xmlns:p14="http://schemas.microsoft.com/office/powerpoint/2010/main" val="241864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5535" y="160337"/>
            <a:ext cx="10422985" cy="1271847"/>
          </a:xfrm>
        </p:spPr>
        <p:txBody>
          <a:bodyPr>
            <a:noAutofit/>
          </a:bodyPr>
          <a:lstStyle/>
          <a:p>
            <a:pPr lvl="0" algn="just"/>
            <a:r>
              <a:rPr lang="es-CO" sz="2800" dirty="0">
                <a:solidFill>
                  <a:srgbClr val="002060"/>
                </a:solidFill>
              </a:rPr>
              <a:t>¿ Quienes son los a</a:t>
            </a:r>
            <a:r>
              <a:rPr lang="es-ES" sz="2800" dirty="0">
                <a:solidFill>
                  <a:srgbClr val="002060"/>
                </a:solidFill>
              </a:rPr>
              <a:t>filiados al Sistema de Salud del Magisterio</a:t>
            </a:r>
            <a:r>
              <a:rPr lang="es-CO" sz="2800" dirty="0">
                <a:solidFill>
                  <a:srgbClr val="002060"/>
                </a:solidFill>
              </a:rPr>
              <a:t>?</a:t>
            </a:r>
            <a:br>
              <a:rPr lang="es-CO" sz="2800" dirty="0">
                <a:solidFill>
                  <a:srgbClr val="002060"/>
                </a:solidFill>
              </a:rPr>
            </a:br>
            <a:endParaRPr lang="es-CO" sz="2400" dirty="0">
              <a:solidFill>
                <a:srgbClr val="002060"/>
              </a:solidFill>
            </a:endParaRPr>
          </a:p>
        </p:txBody>
      </p:sp>
      <p:sp>
        <p:nvSpPr>
          <p:cNvPr id="3" name="Subtítulo 2"/>
          <p:cNvSpPr>
            <a:spLocks noGrp="1"/>
          </p:cNvSpPr>
          <p:nvPr>
            <p:ph type="subTitle" idx="1"/>
          </p:nvPr>
        </p:nvSpPr>
        <p:spPr>
          <a:xfrm>
            <a:off x="5527343" y="1108516"/>
            <a:ext cx="4991176" cy="3131570"/>
          </a:xfrm>
        </p:spPr>
        <p:txBody>
          <a:bodyPr>
            <a:noAutofit/>
          </a:bodyPr>
          <a:lstStyle/>
          <a:p>
            <a:pPr algn="l"/>
            <a:r>
              <a:rPr lang="es-ES" sz="1800" dirty="0"/>
              <a:t>Cotizantes: </a:t>
            </a:r>
          </a:p>
          <a:p>
            <a:pPr marL="457200" indent="-457200" algn="l">
              <a:buAutoNum type="alphaLcParenR"/>
            </a:pPr>
            <a:r>
              <a:rPr lang="es-ES" sz="1800" dirty="0"/>
              <a:t>Los docentes, de conformidad con la información oficial de la nómina de maestros reportada por las Secretarías de Educación a Fiduprevisora S,A,.</a:t>
            </a:r>
          </a:p>
          <a:p>
            <a:pPr marL="457200" indent="-457200" algn="l">
              <a:buAutoNum type="alphaLcParenR"/>
            </a:pPr>
            <a:r>
              <a:rPr lang="es-ES" sz="1800" dirty="0"/>
              <a:t>Los docentes pensionados, de conformidad con la nómina de pensionados del FNPSM reportada por Fiduprevisora S.A..</a:t>
            </a:r>
          </a:p>
          <a:p>
            <a:pPr marL="457200" indent="-457200" algn="l">
              <a:buAutoNum type="alphaLcParenR"/>
            </a:pPr>
            <a:r>
              <a:rPr lang="es-ES" sz="1800" dirty="0"/>
              <a:t>Los padres de un docente que desea incluir al Régimen de Excepción través de un pago de una UPCM adicional, teniendo en cuenta que el docente tiene afiliado a su cónyuge o compañero (a) permanente y/o a los hijos de acuerdo con lo establecido por el CDFNPSM. Para acceder a estos servicios el docente debe surtir el procedimiento establecido por Fiduprevisora S.A. para la vinculación de padres cotizantes dependientes y realizar los aportes mensuales al FNPSM.</a:t>
            </a:r>
            <a:endParaRPr lang="es-CO" sz="1800" dirty="0"/>
          </a:p>
        </p:txBody>
      </p:sp>
      <p:sp>
        <p:nvSpPr>
          <p:cNvPr id="7" name="AutoShape 4" descr="Silueta del maestro blanco y negro con escritorio y pizarra vector gra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descr="Signs &amp; Symbols,Icons,Silhouette,Human"/>
          <p:cNvPicPr/>
          <p:nvPr/>
        </p:nvPicPr>
        <p:blipFill>
          <a:blip r:embed="rId2">
            <a:extLst>
              <a:ext uri="{28A0092B-C50C-407E-A947-70E740481C1C}">
                <a14:useLocalDpi xmlns:a14="http://schemas.microsoft.com/office/drawing/2010/main" val="0"/>
              </a:ext>
            </a:extLst>
          </a:blip>
          <a:srcRect/>
          <a:stretch>
            <a:fillRect/>
          </a:stretch>
        </p:blipFill>
        <p:spPr bwMode="auto">
          <a:xfrm>
            <a:off x="1619385" y="2674301"/>
            <a:ext cx="2384108" cy="2205990"/>
          </a:xfrm>
          <a:prstGeom prst="rect">
            <a:avLst/>
          </a:prstGeom>
          <a:noFill/>
          <a:ln>
            <a:noFill/>
          </a:ln>
        </p:spPr>
      </p:pic>
    </p:spTree>
    <p:extLst>
      <p:ext uri="{BB962C8B-B14F-4D97-AF65-F5344CB8AC3E}">
        <p14:creationId xmlns:p14="http://schemas.microsoft.com/office/powerpoint/2010/main" val="368962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575" y="160338"/>
            <a:ext cx="10339554" cy="1271847"/>
          </a:xfrm>
        </p:spPr>
        <p:txBody>
          <a:bodyPr>
            <a:noAutofit/>
          </a:bodyPr>
          <a:lstStyle/>
          <a:p>
            <a:pPr lvl="0" algn="just"/>
            <a:r>
              <a:rPr lang="es-CO" sz="2800" dirty="0">
                <a:solidFill>
                  <a:srgbClr val="002060"/>
                </a:solidFill>
              </a:rPr>
              <a:t>¿ </a:t>
            </a:r>
            <a:r>
              <a:rPr lang="es-ES" sz="2800" dirty="0">
                <a:solidFill>
                  <a:srgbClr val="002060"/>
                </a:solidFill>
              </a:rPr>
              <a:t>afiliados al Sistema de Salud del Magisterio</a:t>
            </a:r>
            <a:r>
              <a:rPr lang="es-CO" sz="2800" dirty="0">
                <a:solidFill>
                  <a:srgbClr val="002060"/>
                </a:solidFill>
              </a:rPr>
              <a:t>?</a:t>
            </a:r>
            <a:br>
              <a:rPr lang="es-CO" sz="2800" dirty="0">
                <a:solidFill>
                  <a:srgbClr val="002060"/>
                </a:solidFill>
              </a:rPr>
            </a:br>
            <a:endParaRPr lang="es-CO" sz="2400" dirty="0">
              <a:solidFill>
                <a:srgbClr val="002060"/>
              </a:solidFill>
            </a:endParaRPr>
          </a:p>
        </p:txBody>
      </p:sp>
      <p:sp>
        <p:nvSpPr>
          <p:cNvPr id="3" name="Subtítulo 2"/>
          <p:cNvSpPr>
            <a:spLocks noGrp="1"/>
          </p:cNvSpPr>
          <p:nvPr>
            <p:ph type="subTitle" idx="1"/>
          </p:nvPr>
        </p:nvSpPr>
        <p:spPr>
          <a:xfrm>
            <a:off x="4544912" y="1586189"/>
            <a:ext cx="6927272" cy="3485138"/>
          </a:xfrm>
        </p:spPr>
        <p:txBody>
          <a:bodyPr>
            <a:noAutofit/>
          </a:bodyPr>
          <a:lstStyle/>
          <a:p>
            <a:pPr algn="l"/>
            <a:r>
              <a:rPr lang="es-ES" sz="1600" dirty="0"/>
              <a:t>Beneficiarios: </a:t>
            </a:r>
          </a:p>
          <a:p>
            <a:pPr marL="457200" indent="-457200" algn="l">
              <a:buAutoNum type="alphaLcParenR"/>
            </a:pPr>
            <a:r>
              <a:rPr lang="es-ES" sz="1600" dirty="0"/>
              <a:t>El cónyuge o compañero permanente del afiliado, sin discriminación de sexo o género. </a:t>
            </a:r>
          </a:p>
          <a:p>
            <a:pPr marL="457200" indent="-457200" algn="l">
              <a:buAutoNum type="alphaLcParenR"/>
            </a:pPr>
            <a:r>
              <a:rPr lang="es-ES" sz="1600" dirty="0"/>
              <a:t>Los hijos del afiliado hasta el día que cumplan los 26 años que dependan económicamente del cotizante. </a:t>
            </a:r>
          </a:p>
          <a:p>
            <a:pPr marL="457200" indent="-457200" algn="l">
              <a:buAutoNum type="alphaLcParenR"/>
            </a:pPr>
            <a:r>
              <a:rPr lang="es-ES" sz="1600" dirty="0"/>
              <a:t>Los hijos del cotizante, sin límite de edad, cuando se haya certificado su incapacidad permanente y la dependencia económica del cotizante. Esta certificación podrá tener vigencia por los 4 años del contrato, siempre y cuando se indique que la patología es irreversible. </a:t>
            </a:r>
          </a:p>
          <a:p>
            <a:pPr marL="457200" indent="-457200" algn="l">
              <a:buAutoNum type="alphaLcParenR"/>
            </a:pPr>
            <a:r>
              <a:rPr lang="es-ES" sz="1600" dirty="0"/>
              <a:t>Los hijos del cónyuge o compañero permanente del cotizante, incluyendo los de parejas del mismo sexo, que cumplan lo establecido en los numerales b) y c) </a:t>
            </a:r>
          </a:p>
          <a:p>
            <a:pPr marL="457200" indent="-457200" algn="l">
              <a:buAutoNum type="alphaLcParenR"/>
            </a:pPr>
            <a:r>
              <a:rPr lang="es-ES" sz="1600" dirty="0"/>
              <a:t>Los nietos del docente hasta los primeros treinta días de nacido, si la madre es hija beneficiaria del cotizante. </a:t>
            </a:r>
          </a:p>
          <a:p>
            <a:pPr marL="457200" indent="-457200" algn="l">
              <a:buAutoNum type="alphaLcParenR"/>
            </a:pPr>
            <a:r>
              <a:rPr lang="es-ES" sz="1600" dirty="0"/>
              <a:t>Los padres del docente sin beneficiarios, cuando dependan económicamente de este</a:t>
            </a:r>
            <a:endParaRPr lang="es-CO" sz="1600" dirty="0"/>
          </a:p>
        </p:txBody>
      </p:sp>
      <p:sp>
        <p:nvSpPr>
          <p:cNvPr id="5" name="AutoShape 2" descr="155,091 Protección Familiar Imágenes y Fotos - 123R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24" name="Picture 4" descr="155,091 Protección Familiar Imágenes y Foto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8260"/>
            <a:ext cx="37433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39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1464" y="555566"/>
            <a:ext cx="10498283" cy="1271847"/>
          </a:xfrm>
        </p:spPr>
        <p:txBody>
          <a:bodyPr>
            <a:noAutofit/>
          </a:bodyPr>
          <a:lstStyle/>
          <a:p>
            <a:pPr lvl="0" algn="l"/>
            <a:r>
              <a:rPr lang="es-CO" sz="2400" dirty="0">
                <a:solidFill>
                  <a:srgbClr val="002060"/>
                </a:solidFill>
              </a:rPr>
              <a:t>¿ </a:t>
            </a:r>
            <a:r>
              <a:rPr lang="es-ES" sz="2400" dirty="0">
                <a:solidFill>
                  <a:srgbClr val="002060"/>
                </a:solidFill>
              </a:rPr>
              <a:t>Como realizar las diferentes novedades a sus beneficiarios(Afiliación, Retiro, Actualización de datos, Traslados y Reintegros</a:t>
            </a:r>
            <a:r>
              <a:rPr lang="es-CO" sz="2400" dirty="0">
                <a:solidFill>
                  <a:srgbClr val="002060"/>
                </a:solidFill>
              </a:rPr>
              <a:t>?</a:t>
            </a:r>
            <a:br>
              <a:rPr lang="es-CO" sz="2800" dirty="0">
                <a:solidFill>
                  <a:srgbClr val="002060"/>
                </a:solidFill>
              </a:rPr>
            </a:br>
            <a:endParaRPr lang="es-CO" sz="2400" dirty="0">
              <a:solidFill>
                <a:srgbClr val="002060"/>
              </a:solidFill>
            </a:endParaRPr>
          </a:p>
        </p:txBody>
      </p:sp>
      <p:sp>
        <p:nvSpPr>
          <p:cNvPr id="3" name="Subtítulo 2"/>
          <p:cNvSpPr>
            <a:spLocks noGrp="1"/>
          </p:cNvSpPr>
          <p:nvPr>
            <p:ph type="subTitle" idx="1"/>
          </p:nvPr>
        </p:nvSpPr>
        <p:spPr>
          <a:xfrm>
            <a:off x="791094" y="2414266"/>
            <a:ext cx="9864714" cy="3937766"/>
          </a:xfrm>
        </p:spPr>
        <p:txBody>
          <a:bodyPr>
            <a:normAutofit/>
          </a:bodyPr>
          <a:lstStyle/>
          <a:p>
            <a:pPr algn="l"/>
            <a:r>
              <a:rPr lang="es-CO" dirty="0"/>
              <a:t>Estas novedades las puede realizar de tres formas </a:t>
            </a:r>
          </a:p>
          <a:p>
            <a:pPr marL="457200" indent="-457200" algn="l">
              <a:buFont typeface="+mj-lt"/>
              <a:buAutoNum type="arabicPeriod"/>
            </a:pPr>
            <a:r>
              <a:rPr lang="es-CO" dirty="0"/>
              <a:t>Directamente el cotizante docente o pensionado a través de la página web  </a:t>
            </a:r>
            <a:r>
              <a:rPr lang="es-CO" u="sng" dirty="0">
                <a:hlinkClick r:id="rId2"/>
              </a:rPr>
              <a:t>https://rrhh.gestionsecretariasdeeducacion.gov.co/humanoEL/Ingresar.aspx</a:t>
            </a:r>
            <a:r>
              <a:rPr lang="es-CO" dirty="0"/>
              <a:t>  para acceder a esta página debe solicitar usuario y clave  ala secretaria correspondiente.</a:t>
            </a:r>
          </a:p>
          <a:p>
            <a:pPr marL="457200" indent="-457200" algn="l">
              <a:buFont typeface="+mj-lt"/>
              <a:buAutoNum type="arabicPeriod"/>
            </a:pPr>
            <a:r>
              <a:rPr lang="es-CO" dirty="0"/>
              <a:t>Por la pagina de Fiduprevisora a través de una PQRS </a:t>
            </a:r>
            <a:r>
              <a:rPr lang="es-CO" u="sng" dirty="0">
                <a:hlinkClick r:id="rId3"/>
              </a:rPr>
              <a:t>https://pqrs.fiduprevisora.com.co/radicar.php</a:t>
            </a:r>
            <a:r>
              <a:rPr lang="es-CO" u="sng" dirty="0"/>
              <a:t> </a:t>
            </a:r>
          </a:p>
          <a:p>
            <a:pPr marL="457200" indent="-457200" algn="l">
              <a:buFont typeface="+mj-lt"/>
              <a:buAutoNum type="arabicPeriod"/>
            </a:pPr>
            <a:r>
              <a:rPr lang="es-CO" dirty="0"/>
              <a:t>A través de los puntos de atención al usuario de los operadores, donde deben llevar los soportes y el formulario de manera física.</a:t>
            </a:r>
          </a:p>
          <a:p>
            <a:pPr marL="457200" indent="-457200" algn="l">
              <a:buFont typeface="+mj-lt"/>
              <a:buAutoNum type="arabicPeriod"/>
            </a:pPr>
            <a:endParaRPr lang="es-CO" dirty="0"/>
          </a:p>
          <a:p>
            <a:pPr marL="457200" indent="-457200" algn="l">
              <a:buFont typeface="+mj-lt"/>
              <a:buAutoNum type="arabicPeriod"/>
            </a:pPr>
            <a:endParaRPr lang="es-CO" dirty="0"/>
          </a:p>
          <a:p>
            <a:pPr algn="l"/>
            <a:endParaRPr lang="es-CO" dirty="0"/>
          </a:p>
        </p:txBody>
      </p:sp>
    </p:spTree>
    <p:extLst>
      <p:ext uri="{BB962C8B-B14F-4D97-AF65-F5344CB8AC3E}">
        <p14:creationId xmlns:p14="http://schemas.microsoft.com/office/powerpoint/2010/main" val="1540313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2941" y="1119558"/>
            <a:ext cx="10823501" cy="1271847"/>
          </a:xfrm>
        </p:spPr>
        <p:txBody>
          <a:bodyPr>
            <a:noAutofit/>
          </a:bodyPr>
          <a:lstStyle/>
          <a:p>
            <a:pPr lvl="0" algn="just"/>
            <a:r>
              <a:rPr lang="es-CO" sz="2800" dirty="0">
                <a:solidFill>
                  <a:srgbClr val="002060"/>
                </a:solidFill>
              </a:rPr>
              <a:t>¿Dónde se encuentra la información de los requisitos y formatos de afiliación?</a:t>
            </a:r>
            <a:br>
              <a:rPr lang="es-CO" sz="2800" dirty="0">
                <a:solidFill>
                  <a:srgbClr val="002060"/>
                </a:solidFill>
              </a:rPr>
            </a:br>
            <a:endParaRPr lang="es-CO" sz="2400" dirty="0">
              <a:solidFill>
                <a:srgbClr val="002060"/>
              </a:solidFill>
            </a:endParaRPr>
          </a:p>
        </p:txBody>
      </p:sp>
      <p:sp>
        <p:nvSpPr>
          <p:cNvPr id="3" name="Subtítulo 2"/>
          <p:cNvSpPr>
            <a:spLocks noGrp="1"/>
          </p:cNvSpPr>
          <p:nvPr>
            <p:ph type="subTitle" idx="1"/>
          </p:nvPr>
        </p:nvSpPr>
        <p:spPr>
          <a:xfrm>
            <a:off x="4763276" y="3437397"/>
            <a:ext cx="6927272" cy="1375922"/>
          </a:xfrm>
        </p:spPr>
        <p:txBody>
          <a:bodyPr>
            <a:normAutofit fontScale="92500" lnSpcReduction="10000"/>
          </a:bodyPr>
          <a:lstStyle/>
          <a:p>
            <a:pPr algn="l"/>
            <a:r>
              <a:rPr lang="es-CO" dirty="0"/>
              <a:t>Los docentes pueden consultar la pagina </a:t>
            </a:r>
            <a:r>
              <a:rPr lang="es-CO" dirty="0">
                <a:hlinkClick r:id="rId2"/>
              </a:rPr>
              <a:t>www.Fomag.gov.co</a:t>
            </a:r>
            <a:r>
              <a:rPr lang="es-CO" dirty="0"/>
              <a:t> donde se encuentra toda la información referente a los temas de afiliación.</a:t>
            </a:r>
          </a:p>
          <a:p>
            <a:pPr algn="l"/>
            <a:r>
              <a:rPr lang="es-CO" dirty="0"/>
              <a:t>Link https://www.fomag.gov.co/salud/</a:t>
            </a:r>
          </a:p>
        </p:txBody>
      </p:sp>
      <p:pic>
        <p:nvPicPr>
          <p:cNvPr id="5" name="Imagen 4"/>
          <p:cNvPicPr>
            <a:picLocks noChangeAspect="1"/>
          </p:cNvPicPr>
          <p:nvPr/>
        </p:nvPicPr>
        <p:blipFill>
          <a:blip r:embed="rId3"/>
          <a:stretch>
            <a:fillRect/>
          </a:stretch>
        </p:blipFill>
        <p:spPr>
          <a:xfrm>
            <a:off x="472941" y="2799254"/>
            <a:ext cx="3965500" cy="2652208"/>
          </a:xfrm>
          <a:prstGeom prst="rect">
            <a:avLst/>
          </a:prstGeom>
        </p:spPr>
      </p:pic>
    </p:spTree>
    <p:extLst>
      <p:ext uri="{BB962C8B-B14F-4D97-AF65-F5344CB8AC3E}">
        <p14:creationId xmlns:p14="http://schemas.microsoft.com/office/powerpoint/2010/main" val="124298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38441" y="1119558"/>
            <a:ext cx="6858001" cy="1271847"/>
          </a:xfrm>
        </p:spPr>
        <p:txBody>
          <a:bodyPr>
            <a:noAutofit/>
          </a:bodyPr>
          <a:lstStyle/>
          <a:p>
            <a:pPr lvl="0" algn="l"/>
            <a:r>
              <a:rPr lang="es-CO" sz="2800" dirty="0">
                <a:solidFill>
                  <a:srgbClr val="002060"/>
                </a:solidFill>
              </a:rPr>
              <a:t>¿ </a:t>
            </a:r>
            <a:r>
              <a:rPr lang="es-ES" sz="2800" dirty="0">
                <a:solidFill>
                  <a:srgbClr val="002060"/>
                </a:solidFill>
              </a:rPr>
              <a:t>Solicitudes que son atendidas en el área de afiliaciones de salud</a:t>
            </a:r>
            <a:r>
              <a:rPr lang="es-CO" sz="2800" dirty="0">
                <a:solidFill>
                  <a:srgbClr val="002060"/>
                </a:solidFill>
              </a:rPr>
              <a:t>?</a:t>
            </a:r>
            <a:br>
              <a:rPr lang="es-CO" sz="2800" dirty="0">
                <a:solidFill>
                  <a:srgbClr val="002060"/>
                </a:solidFill>
              </a:rPr>
            </a:br>
            <a:endParaRPr lang="es-CO" sz="2400" dirty="0">
              <a:solidFill>
                <a:srgbClr val="002060"/>
              </a:solidFill>
            </a:endParaRPr>
          </a:p>
        </p:txBody>
      </p:sp>
      <p:sp>
        <p:nvSpPr>
          <p:cNvPr id="3" name="Subtítulo 2"/>
          <p:cNvSpPr>
            <a:spLocks noGrp="1"/>
          </p:cNvSpPr>
          <p:nvPr>
            <p:ph type="subTitle" idx="1"/>
          </p:nvPr>
        </p:nvSpPr>
        <p:spPr>
          <a:xfrm>
            <a:off x="4585855" y="2391406"/>
            <a:ext cx="6927272" cy="3131570"/>
          </a:xfrm>
        </p:spPr>
        <p:txBody>
          <a:bodyPr>
            <a:normAutofit fontScale="77500" lnSpcReduction="20000"/>
          </a:bodyPr>
          <a:lstStyle/>
          <a:p>
            <a:pPr marL="457200" indent="-457200" algn="l">
              <a:buAutoNum type="alphaLcParenR"/>
            </a:pPr>
            <a:r>
              <a:rPr lang="es-ES" dirty="0"/>
              <a:t>Traslados de municipio para atención de servicios de docentes pensionados, sustitutos pensionales y beneficiarios)</a:t>
            </a:r>
          </a:p>
          <a:p>
            <a:pPr marL="457200" indent="-457200" algn="l">
              <a:buAutoNum type="alphaLcParenR"/>
            </a:pPr>
            <a:r>
              <a:rPr lang="es-ES" dirty="0"/>
              <a:t>Reintegro en el aplicativo de salud de Docentes, Docentes Pensionados, Beneficiarios y Sustitutos pensionales)</a:t>
            </a:r>
          </a:p>
          <a:p>
            <a:pPr marL="457200" indent="-457200" algn="l">
              <a:buAutoNum type="alphaLcParenR"/>
            </a:pPr>
            <a:r>
              <a:rPr lang="es-ES" dirty="0"/>
              <a:t>Retiros en el aplicativo de </a:t>
            </a:r>
            <a:r>
              <a:rPr lang="es-ES" dirty="0" err="1"/>
              <a:t>salu</a:t>
            </a:r>
            <a:r>
              <a:rPr lang="es-ES" dirty="0"/>
              <a:t> de Docentes, Pensionados, beneficiarios y sustitutos pensionales</a:t>
            </a:r>
          </a:p>
          <a:p>
            <a:pPr marL="457200" indent="-457200" algn="l">
              <a:buAutoNum type="alphaLcParenR"/>
            </a:pPr>
            <a:r>
              <a:rPr lang="es-ES" dirty="0"/>
              <a:t>Actualización de datos básicos en el aplicativo de salud  de Docentes, Pensionados, Beneficiarios y sustitutos pensionales </a:t>
            </a:r>
          </a:p>
          <a:p>
            <a:pPr marL="457200" indent="-457200" algn="l">
              <a:buAutoNum type="alphaLcParenR"/>
            </a:pPr>
            <a:r>
              <a:rPr lang="es-ES" dirty="0"/>
              <a:t>Afiliaciones en salud de Beneficiarios y sustitutos pensionales.</a:t>
            </a:r>
          </a:p>
          <a:p>
            <a:pPr marL="457200" indent="-457200" algn="l">
              <a:buAutoNum type="alphaLcParenR"/>
            </a:pPr>
            <a:r>
              <a:rPr lang="es-ES" dirty="0"/>
              <a:t>Inconsistencias que se reportes en Adres.</a:t>
            </a:r>
            <a:endParaRPr lang="es-CO" dirty="0"/>
          </a:p>
        </p:txBody>
      </p:sp>
      <p:sp>
        <p:nvSpPr>
          <p:cNvPr id="4" name="CuadroTexto 3"/>
          <p:cNvSpPr txBox="1"/>
          <p:nvPr/>
        </p:nvSpPr>
        <p:spPr>
          <a:xfrm>
            <a:off x="332508" y="534783"/>
            <a:ext cx="4306179" cy="584775"/>
          </a:xfrm>
          <a:prstGeom prst="rect">
            <a:avLst/>
          </a:prstGeom>
          <a:noFill/>
        </p:spPr>
        <p:txBody>
          <a:bodyPr wrap="none" rtlCol="0">
            <a:spAutoFit/>
          </a:bodyPr>
          <a:lstStyle/>
          <a:p>
            <a:r>
              <a:rPr lang="es-CO" sz="3200" b="1" dirty="0"/>
              <a:t>AFILIACIONES EN SALUD</a:t>
            </a:r>
          </a:p>
        </p:txBody>
      </p:sp>
      <p:pic>
        <p:nvPicPr>
          <p:cNvPr id="6146" name="Picture 2" descr="Centro De Atención Telefónica Con Las Figuras 3D Stock de ilustración -  Ilustración de centro, escritorio: 121571117"/>
          <p:cNvPicPr>
            <a:picLocks noChangeAspect="1" noChangeArrowheads="1"/>
          </p:cNvPicPr>
          <p:nvPr/>
        </p:nvPicPr>
        <p:blipFill rotWithShape="1">
          <a:blip r:embed="rId2">
            <a:extLst>
              <a:ext uri="{28A0092B-C50C-407E-A947-70E740481C1C}">
                <a14:useLocalDpi xmlns:a14="http://schemas.microsoft.com/office/drawing/2010/main" val="0"/>
              </a:ext>
            </a:extLst>
          </a:blip>
          <a:srcRect r="9892" b="17136"/>
          <a:stretch/>
        </p:blipFill>
        <p:spPr bwMode="auto">
          <a:xfrm>
            <a:off x="983397" y="1483977"/>
            <a:ext cx="2918043" cy="312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330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38441" y="1119558"/>
            <a:ext cx="6858001" cy="1271847"/>
          </a:xfrm>
        </p:spPr>
        <p:txBody>
          <a:bodyPr>
            <a:noAutofit/>
          </a:bodyPr>
          <a:lstStyle/>
          <a:p>
            <a:pPr lvl="0" algn="l"/>
            <a:r>
              <a:rPr lang="es-CO" sz="2800" dirty="0">
                <a:solidFill>
                  <a:srgbClr val="002060"/>
                </a:solidFill>
              </a:rPr>
              <a:t>¿ </a:t>
            </a:r>
            <a:r>
              <a:rPr lang="es-ES" sz="2800" dirty="0">
                <a:solidFill>
                  <a:srgbClr val="002060"/>
                </a:solidFill>
              </a:rPr>
              <a:t>Solicitudes que NO son atendidas en el área de afiliaciones de salud y donde realizarlas</a:t>
            </a:r>
            <a:r>
              <a:rPr lang="es-CO" sz="2800" dirty="0">
                <a:solidFill>
                  <a:srgbClr val="002060"/>
                </a:solidFill>
              </a:rPr>
              <a:t>?</a:t>
            </a:r>
            <a:br>
              <a:rPr lang="es-CO" sz="2800" dirty="0">
                <a:solidFill>
                  <a:srgbClr val="002060"/>
                </a:solidFill>
              </a:rPr>
            </a:br>
            <a:endParaRPr lang="es-CO" sz="2400" dirty="0">
              <a:solidFill>
                <a:srgbClr val="002060"/>
              </a:solidFill>
            </a:endParaRPr>
          </a:p>
        </p:txBody>
      </p:sp>
      <p:sp>
        <p:nvSpPr>
          <p:cNvPr id="3" name="Subtítulo 2"/>
          <p:cNvSpPr>
            <a:spLocks noGrp="1"/>
          </p:cNvSpPr>
          <p:nvPr>
            <p:ph type="subTitle" idx="1"/>
          </p:nvPr>
        </p:nvSpPr>
        <p:spPr>
          <a:xfrm>
            <a:off x="4438441" y="2828134"/>
            <a:ext cx="6927272" cy="3131570"/>
          </a:xfrm>
        </p:spPr>
        <p:txBody>
          <a:bodyPr>
            <a:normAutofit lnSpcReduction="10000"/>
          </a:bodyPr>
          <a:lstStyle/>
          <a:p>
            <a:pPr marL="457200" indent="-457200" algn="l">
              <a:buFont typeface="+mj-lt"/>
              <a:buAutoNum type="alphaLcParenR"/>
            </a:pPr>
            <a:r>
              <a:rPr lang="es-ES" dirty="0"/>
              <a:t>Certificaciones de afiliación a salud </a:t>
            </a:r>
            <a:r>
              <a:rPr lang="es-ES" sz="1900" dirty="0"/>
              <a:t>(</a:t>
            </a:r>
            <a:r>
              <a:rPr lang="es-CO" sz="1300" dirty="0"/>
              <a:t>Fiduprevisora tiene a disposición la página Web </a:t>
            </a:r>
            <a:r>
              <a:rPr lang="es-CO" sz="1300" dirty="0">
                <a:hlinkClick r:id="rId2"/>
              </a:rPr>
              <a:t>www.fomag.gov.co</a:t>
            </a:r>
            <a:r>
              <a:rPr lang="es-CO" sz="1300" dirty="0"/>
              <a:t> donde los afiliados a través de su usuario y contraseña puede acceder al certificado de salud, donde se evidencia su estado de vinculación, de tener inconvenientes en esta, puede descargar la App Fomag móvil registrarse y crear una clave de 8 dígitos alfa numérica para acceder al mismo certificado en esta plataforma</a:t>
            </a:r>
            <a:r>
              <a:rPr lang="es-CO" sz="1900" dirty="0"/>
              <a:t>)</a:t>
            </a:r>
          </a:p>
          <a:p>
            <a:pPr marL="457200" indent="-457200" algn="l">
              <a:buAutoNum type="alphaLcParenR"/>
            </a:pPr>
            <a:r>
              <a:rPr lang="es-ES" dirty="0"/>
              <a:t>Portabilidad </a:t>
            </a:r>
            <a:r>
              <a:rPr lang="es-ES" sz="1300" dirty="0"/>
              <a:t>(Se debe solicitar con el operador de servicios, de tener inconvenientes se realiza la solicitud a Gerencia de Servicios de salud)</a:t>
            </a:r>
          </a:p>
          <a:p>
            <a:pPr marL="457200" indent="-457200" algn="l">
              <a:buFont typeface="Arial" panose="020B0604020202020204" pitchFamily="34" charset="0"/>
              <a:buAutoNum type="alphaLcParenR"/>
            </a:pPr>
            <a:r>
              <a:rPr lang="es-ES" dirty="0"/>
              <a:t>Temas de no prestación de servicios de salud diferentes a reportar retirados de la base de datos </a:t>
            </a:r>
            <a:r>
              <a:rPr lang="es-ES" sz="1200" dirty="0"/>
              <a:t>(se debe realiza la solicitud a Gerencia de Servicios de salud)</a:t>
            </a:r>
            <a:endParaRPr lang="es-ES" dirty="0"/>
          </a:p>
          <a:p>
            <a:pPr marL="457200" indent="-457200" algn="l">
              <a:buAutoNum type="alphaLcParenR"/>
            </a:pPr>
            <a:r>
              <a:rPr lang="es-ES" dirty="0"/>
              <a:t>Temas SST </a:t>
            </a:r>
            <a:r>
              <a:rPr lang="es-ES" sz="1200" dirty="0"/>
              <a:t>(Se debe realiza la solicitud a Gerencia de Servicios de salud) </a:t>
            </a:r>
          </a:p>
        </p:txBody>
      </p:sp>
      <p:sp>
        <p:nvSpPr>
          <p:cNvPr id="4" name="CuadroTexto 3"/>
          <p:cNvSpPr txBox="1"/>
          <p:nvPr/>
        </p:nvSpPr>
        <p:spPr>
          <a:xfrm>
            <a:off x="332508" y="534783"/>
            <a:ext cx="4306179" cy="584775"/>
          </a:xfrm>
          <a:prstGeom prst="rect">
            <a:avLst/>
          </a:prstGeom>
          <a:noFill/>
        </p:spPr>
        <p:txBody>
          <a:bodyPr wrap="none" rtlCol="0">
            <a:spAutoFit/>
          </a:bodyPr>
          <a:lstStyle/>
          <a:p>
            <a:r>
              <a:rPr lang="es-CO" sz="3200" b="1" dirty="0"/>
              <a:t>AFILIACIONES EN SALUD</a:t>
            </a:r>
          </a:p>
        </p:txBody>
      </p:sp>
      <p:pic>
        <p:nvPicPr>
          <p:cNvPr id="7170" name="Picture 2" descr="Para qué utilizamos el signo de interrogación? - Maestri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 y="2221864"/>
            <a:ext cx="2996312" cy="299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0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5454" y="2522506"/>
            <a:ext cx="5005083" cy="573392"/>
          </a:xfrm>
        </p:spPr>
        <p:txBody>
          <a:bodyPr/>
          <a:lstStyle/>
          <a:p>
            <a:r>
              <a:rPr lang="es-CO" sz="4800" b="1" dirty="0"/>
              <a:t>RETIROS DE SALUD</a:t>
            </a:r>
          </a:p>
        </p:txBody>
      </p:sp>
      <p:sp>
        <p:nvSpPr>
          <p:cNvPr id="3" name="CuadroTexto 2"/>
          <p:cNvSpPr txBox="1"/>
          <p:nvPr/>
        </p:nvSpPr>
        <p:spPr>
          <a:xfrm>
            <a:off x="705394" y="3898154"/>
            <a:ext cx="4639498" cy="2862322"/>
          </a:xfrm>
          <a:prstGeom prst="rect">
            <a:avLst/>
          </a:prstGeom>
          <a:noFill/>
        </p:spPr>
        <p:txBody>
          <a:bodyPr wrap="square" rtlCol="0">
            <a:spAutoFit/>
          </a:bodyPr>
          <a:lstStyle/>
          <a:p>
            <a:pPr algn="just"/>
            <a:r>
              <a:rPr lang="es-MX" dirty="0"/>
              <a:t>Cuando el docente se retira en forma temporal o definitiva de la nómina del Magisterio, por causa distinta a haber adquirido el derecho a la pensión, por perder su calidad de afiliado al FNPSM, dejará de estar afiliado y, por tanto, dejará de ser reportado a la entidad contratista una vez transcurran tres (3) meses a partir del momento en que cesa su vinculación laboral con la entidad nominadora o contratante.  </a:t>
            </a:r>
          </a:p>
          <a:p>
            <a:pPr algn="just"/>
            <a:r>
              <a:rPr lang="es-MX" dirty="0"/>
              <a:t>  </a:t>
            </a:r>
            <a:endParaRPr lang="es-CO" dirty="0"/>
          </a:p>
        </p:txBody>
      </p:sp>
      <p:sp>
        <p:nvSpPr>
          <p:cNvPr id="5" name="CuadroTexto 4"/>
          <p:cNvSpPr txBox="1"/>
          <p:nvPr/>
        </p:nvSpPr>
        <p:spPr>
          <a:xfrm>
            <a:off x="6234001" y="5323517"/>
            <a:ext cx="5107576" cy="1323439"/>
          </a:xfrm>
          <a:prstGeom prst="rect">
            <a:avLst/>
          </a:prstGeom>
          <a:noFill/>
        </p:spPr>
        <p:txBody>
          <a:bodyPr wrap="square" rtlCol="0">
            <a:spAutoFit/>
          </a:bodyPr>
          <a:lstStyle/>
          <a:p>
            <a:pPr algn="just"/>
            <a:r>
              <a:rPr lang="es-CO" sz="1600" b="1" dirty="0">
                <a:solidFill>
                  <a:srgbClr val="FF0000"/>
                </a:solidFill>
              </a:rPr>
              <a:t>Nota: </a:t>
            </a:r>
            <a:r>
              <a:rPr lang="es-CO" sz="1600" dirty="0"/>
              <a:t>En caso de que haya un error en el reporte de la Afiliación a servicios de salud del docente, se recibe el comunicado (SEC, Operador, Docente, MEN…), se realiza la verificación en la base de datos del FOMAG y se procede con el ajuste en la base del Aplicativo de Salud. </a:t>
            </a:r>
          </a:p>
        </p:txBody>
      </p:sp>
      <p:sp>
        <p:nvSpPr>
          <p:cNvPr id="6" name="CuadroTexto 5"/>
          <p:cNvSpPr txBox="1"/>
          <p:nvPr/>
        </p:nvSpPr>
        <p:spPr>
          <a:xfrm>
            <a:off x="6234001" y="211044"/>
            <a:ext cx="5741623" cy="5293757"/>
          </a:xfrm>
          <a:prstGeom prst="rect">
            <a:avLst/>
          </a:prstGeom>
          <a:noFill/>
        </p:spPr>
        <p:txBody>
          <a:bodyPr wrap="square" rtlCol="0">
            <a:spAutoFit/>
          </a:bodyPr>
          <a:lstStyle/>
          <a:p>
            <a:pPr algn="just"/>
            <a:r>
              <a:rPr lang="es-MX" sz="1600" dirty="0"/>
              <a:t>Durante el primer mes de ese lapso de tiempo, se le garantizará la atención integral, en los dos meses siguientes se le garantizará la atención de urgencias y la atención integral relacionada con enfermedades crónicas y programas especiales, si está inscrito en ellos.  </a:t>
            </a:r>
          </a:p>
          <a:p>
            <a:pPr algn="just"/>
            <a:r>
              <a:rPr lang="es-MX" sz="1600" dirty="0"/>
              <a:t> </a:t>
            </a:r>
          </a:p>
          <a:p>
            <a:pPr algn="just"/>
            <a:r>
              <a:rPr lang="es-MX" sz="1600" dirty="0"/>
              <a:t>A los beneficiarios se les garantizará atención integral, hasta un mes después de la desvinculación del cotizante. En el caso de desvinculación de una usuaria en estado de embarazo se le garantizará, a ella y al recién nacido, la atención hasta un (1) mes después del parto, en aspectos relacionadas con su gestación, parto y puerperio</a:t>
            </a:r>
          </a:p>
          <a:p>
            <a:pPr algn="just"/>
            <a:endParaRPr lang="es-MX" sz="1600" dirty="0"/>
          </a:p>
          <a:p>
            <a:pPr marR="75565" algn="just">
              <a:spcBef>
                <a:spcPts val="10"/>
              </a:spcBef>
              <a:spcAft>
                <a:spcPts val="0"/>
              </a:spcAft>
            </a:pPr>
            <a:r>
              <a:rPr lang="es-ES" sz="1600" spc="-5" dirty="0">
                <a:effectLst/>
                <a:latin typeface="Calibri" panose="020F0502020204030204" pitchFamily="34" charset="0"/>
                <a:ea typeface="Verdana" panose="020B0604030504040204" pitchFamily="34" charset="0"/>
                <a:cs typeface="Verdana" panose="020B0604030504040204" pitchFamily="34" charset="0"/>
              </a:rPr>
              <a:t>Los beneficiarios que al fallecer el cotizante o el pensionado, presentan estado activo pueden solicitar la protección laboral que les da cobertura en los servicios médicos por término de 30 días.</a:t>
            </a:r>
            <a:endParaRPr lang="es-CO" sz="1600" dirty="0">
              <a:effectLst/>
              <a:latin typeface="Verdana" panose="020B0604030504040204" pitchFamily="34" charset="0"/>
              <a:ea typeface="Verdana" panose="020B0604030504040204" pitchFamily="34" charset="0"/>
              <a:cs typeface="Verdana" panose="020B0604030504040204" pitchFamily="34" charset="0"/>
            </a:endParaRPr>
          </a:p>
          <a:p>
            <a:pPr marR="75565" algn="just">
              <a:spcBef>
                <a:spcPts val="10"/>
              </a:spcBef>
              <a:spcAft>
                <a:spcPts val="0"/>
              </a:spcAft>
            </a:pPr>
            <a:r>
              <a:rPr lang="es-ES" sz="1600" spc="-5" dirty="0">
                <a:effectLst/>
                <a:latin typeface="Calibri" panose="020F0502020204030204" pitchFamily="34" charset="0"/>
                <a:ea typeface="Verdana" panose="020B0604030504040204" pitchFamily="34" charset="0"/>
                <a:cs typeface="Verdana" panose="020B0604030504040204" pitchFamily="34" charset="0"/>
              </a:rPr>
              <a:t>Con la entrada en vigencia del Aplicativo Humano en Línea la cobertura en salud pasa en forma directa, es decir, una vez fallezca el docente los beneficiarios quedan con protección laboral por el término indicado.</a:t>
            </a:r>
            <a:endParaRPr lang="es-CO" sz="1600" dirty="0">
              <a:effectLst/>
              <a:latin typeface="Verdana" panose="020B0604030504040204" pitchFamily="34" charset="0"/>
              <a:ea typeface="Verdana" panose="020B0604030504040204" pitchFamily="34" charset="0"/>
              <a:cs typeface="Verdana" panose="020B0604030504040204" pitchFamily="34" charset="0"/>
            </a:endParaRPr>
          </a:p>
          <a:p>
            <a:pPr algn="just"/>
            <a:endParaRPr lang="es-MX" dirty="0"/>
          </a:p>
        </p:txBody>
      </p:sp>
      <p:cxnSp>
        <p:nvCxnSpPr>
          <p:cNvPr id="8" name="Conector recto 7"/>
          <p:cNvCxnSpPr/>
          <p:nvPr/>
        </p:nvCxnSpPr>
        <p:spPr>
          <a:xfrm>
            <a:off x="6056144" y="85719"/>
            <a:ext cx="52251" cy="6686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1214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16002" y="664133"/>
            <a:ext cx="1070049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b="1" kern="1200">
                <a:solidFill>
                  <a:schemeClr val="bg1"/>
                </a:solidFill>
                <a:latin typeface="+mn-lt"/>
                <a:ea typeface="+mj-ea"/>
                <a:cs typeface="+mj-cs"/>
              </a:defRPr>
            </a:lvl1pPr>
          </a:lstStyle>
          <a:p>
            <a:r>
              <a:rPr lang="es-CO" dirty="0">
                <a:solidFill>
                  <a:schemeClr val="tx1"/>
                </a:solidFill>
              </a:rPr>
              <a:t>CANALES DE COMUNICACIÓN PARA VALIDAR LA AFILIACION A SERVICIOS DE SALUD</a:t>
            </a:r>
          </a:p>
        </p:txBody>
      </p:sp>
      <p:sp>
        <p:nvSpPr>
          <p:cNvPr id="5" name="CuadroTexto 4"/>
          <p:cNvSpPr txBox="1"/>
          <p:nvPr/>
        </p:nvSpPr>
        <p:spPr>
          <a:xfrm>
            <a:off x="1343465" y="2088104"/>
            <a:ext cx="10483948" cy="738664"/>
          </a:xfrm>
          <a:prstGeom prst="rect">
            <a:avLst/>
          </a:prstGeom>
          <a:noFill/>
        </p:spPr>
        <p:txBody>
          <a:bodyPr wrap="square" rtlCol="0">
            <a:spAutoFit/>
          </a:bodyPr>
          <a:lstStyle/>
          <a:p>
            <a:r>
              <a:rPr lang="es-CO" sz="2400" dirty="0"/>
              <a:t>Los docentes podrán validar la afiliación a los servicios de salud en</a:t>
            </a:r>
            <a:r>
              <a:rPr lang="es-CO" dirty="0"/>
              <a:t>:</a:t>
            </a:r>
          </a:p>
          <a:p>
            <a:endParaRPr lang="es-CO" dirty="0"/>
          </a:p>
        </p:txBody>
      </p:sp>
      <p:pic>
        <p:nvPicPr>
          <p:cNvPr id="6" name="Imagen 5"/>
          <p:cNvPicPr>
            <a:picLocks noChangeAspect="1"/>
          </p:cNvPicPr>
          <p:nvPr/>
        </p:nvPicPr>
        <p:blipFill>
          <a:blip r:embed="rId2"/>
          <a:stretch>
            <a:fillRect/>
          </a:stretch>
        </p:blipFill>
        <p:spPr>
          <a:xfrm>
            <a:off x="641043" y="3368694"/>
            <a:ext cx="3662582" cy="2614095"/>
          </a:xfrm>
          <a:prstGeom prst="rect">
            <a:avLst/>
          </a:prstGeom>
        </p:spPr>
      </p:pic>
      <p:sp>
        <p:nvSpPr>
          <p:cNvPr id="7" name="CuadroTexto 6"/>
          <p:cNvSpPr txBox="1"/>
          <p:nvPr/>
        </p:nvSpPr>
        <p:spPr>
          <a:xfrm>
            <a:off x="5300233" y="2948135"/>
            <a:ext cx="3226526" cy="4247317"/>
          </a:xfrm>
          <a:prstGeom prst="rect">
            <a:avLst/>
          </a:prstGeom>
          <a:noFill/>
        </p:spPr>
        <p:txBody>
          <a:bodyPr wrap="square" rtlCol="0">
            <a:spAutoFit/>
          </a:bodyPr>
          <a:lstStyle/>
          <a:p>
            <a:r>
              <a:rPr lang="es-CO" b="1" dirty="0"/>
              <a:t>2. Centro Atención al Usuario – CAU:</a:t>
            </a:r>
          </a:p>
          <a:p>
            <a:pPr marL="285750" indent="-285750">
              <a:buFont typeface="Arial" panose="020B0604020202020204" pitchFamily="34" charset="0"/>
              <a:buChar char="•"/>
            </a:pPr>
            <a:r>
              <a:rPr lang="es-CO" dirty="0"/>
              <a:t>Barranquilla.</a:t>
            </a:r>
          </a:p>
          <a:p>
            <a:pPr marL="285750" indent="-285750">
              <a:buFont typeface="Arial" panose="020B0604020202020204" pitchFamily="34" charset="0"/>
              <a:buChar char="•"/>
            </a:pPr>
            <a:r>
              <a:rPr lang="es-CO" dirty="0"/>
              <a:t>Bogotá</a:t>
            </a:r>
          </a:p>
          <a:p>
            <a:pPr marL="285750" indent="-285750">
              <a:buFont typeface="Arial" panose="020B0604020202020204" pitchFamily="34" charset="0"/>
              <a:buChar char="•"/>
            </a:pPr>
            <a:r>
              <a:rPr lang="es-CO" dirty="0"/>
              <a:t>Bucaramanga.</a:t>
            </a:r>
          </a:p>
          <a:p>
            <a:pPr marL="285750" indent="-285750">
              <a:buFont typeface="Arial" panose="020B0604020202020204" pitchFamily="34" charset="0"/>
              <a:buChar char="•"/>
            </a:pPr>
            <a:r>
              <a:rPr lang="es-CO" dirty="0"/>
              <a:t>Cali.</a:t>
            </a:r>
          </a:p>
          <a:p>
            <a:pPr marL="285750" indent="-285750">
              <a:buFont typeface="Arial" panose="020B0604020202020204" pitchFamily="34" charset="0"/>
              <a:buChar char="•"/>
            </a:pPr>
            <a:r>
              <a:rPr lang="es-CO" dirty="0"/>
              <a:t>Cartagena.</a:t>
            </a:r>
          </a:p>
          <a:p>
            <a:pPr marL="285750" indent="-285750">
              <a:buFont typeface="Arial" panose="020B0604020202020204" pitchFamily="34" charset="0"/>
              <a:buChar char="•"/>
            </a:pPr>
            <a:r>
              <a:rPr lang="es-CO" dirty="0"/>
              <a:t>Ibagué</a:t>
            </a:r>
          </a:p>
          <a:p>
            <a:pPr marL="285750" indent="-285750">
              <a:buFont typeface="Arial" panose="020B0604020202020204" pitchFamily="34" charset="0"/>
              <a:buChar char="•"/>
            </a:pPr>
            <a:r>
              <a:rPr lang="es-CO" dirty="0"/>
              <a:t>Medellín.</a:t>
            </a:r>
          </a:p>
          <a:p>
            <a:pPr marL="285750" indent="-285750">
              <a:buFont typeface="Arial" panose="020B0604020202020204" pitchFamily="34" charset="0"/>
              <a:buChar char="•"/>
            </a:pPr>
            <a:r>
              <a:rPr lang="es-CO" dirty="0"/>
              <a:t>Pereira.</a:t>
            </a:r>
          </a:p>
          <a:p>
            <a:pPr marL="285750" indent="-285750">
              <a:buFont typeface="Arial" panose="020B0604020202020204" pitchFamily="34" charset="0"/>
              <a:buChar char="•"/>
            </a:pPr>
            <a:r>
              <a:rPr lang="es-CO" dirty="0"/>
              <a:t>Popayán. </a:t>
            </a:r>
          </a:p>
          <a:p>
            <a:pPr marL="285750" indent="-285750">
              <a:buFont typeface="Arial" panose="020B0604020202020204" pitchFamily="34" charset="0"/>
              <a:buChar char="•"/>
            </a:pPr>
            <a:r>
              <a:rPr lang="es-CO" dirty="0"/>
              <a:t>Villavicencio.</a:t>
            </a:r>
          </a:p>
          <a:p>
            <a:endParaRPr lang="es-CO" dirty="0"/>
          </a:p>
          <a:p>
            <a:endParaRPr lang="es-CO" dirty="0"/>
          </a:p>
          <a:p>
            <a:endParaRPr lang="es-CO" dirty="0"/>
          </a:p>
        </p:txBody>
      </p:sp>
      <p:sp>
        <p:nvSpPr>
          <p:cNvPr id="8" name="CuadroTexto 7"/>
          <p:cNvSpPr txBox="1"/>
          <p:nvPr/>
        </p:nvSpPr>
        <p:spPr>
          <a:xfrm>
            <a:off x="9175654" y="2991265"/>
            <a:ext cx="3074126" cy="371855"/>
          </a:xfrm>
          <a:prstGeom prst="rect">
            <a:avLst/>
          </a:prstGeom>
          <a:noFill/>
        </p:spPr>
        <p:txBody>
          <a:bodyPr wrap="square" rtlCol="0">
            <a:spAutoFit/>
          </a:bodyPr>
          <a:lstStyle/>
          <a:p>
            <a:endParaRPr lang="es-CO" dirty="0"/>
          </a:p>
        </p:txBody>
      </p:sp>
      <p:sp>
        <p:nvSpPr>
          <p:cNvPr id="11" name="CuadroTexto 10"/>
          <p:cNvSpPr txBox="1"/>
          <p:nvPr/>
        </p:nvSpPr>
        <p:spPr>
          <a:xfrm>
            <a:off x="8870852" y="2991265"/>
            <a:ext cx="2481943" cy="1754326"/>
          </a:xfrm>
          <a:prstGeom prst="rect">
            <a:avLst/>
          </a:prstGeom>
          <a:noFill/>
        </p:spPr>
        <p:txBody>
          <a:bodyPr wrap="square" rtlCol="0">
            <a:spAutoFit/>
          </a:bodyPr>
          <a:lstStyle/>
          <a:p>
            <a:pPr algn="just"/>
            <a:r>
              <a:rPr lang="es-ES" b="1" dirty="0"/>
              <a:t>3. SIAU operadores médicos: </a:t>
            </a:r>
            <a:r>
              <a:rPr lang="es-ES" dirty="0"/>
              <a:t>Oficinas para atención a los usuarios dispuestas por los Operadores de salud. </a:t>
            </a:r>
            <a:endParaRPr lang="es-CO" b="1" dirty="0"/>
          </a:p>
          <a:p>
            <a:endParaRPr lang="es-CO" dirty="0"/>
          </a:p>
        </p:txBody>
      </p:sp>
      <p:sp>
        <p:nvSpPr>
          <p:cNvPr id="12" name="CuadroTexto 11"/>
          <p:cNvSpPr txBox="1"/>
          <p:nvPr/>
        </p:nvSpPr>
        <p:spPr>
          <a:xfrm>
            <a:off x="8870852" y="4839860"/>
            <a:ext cx="2338252" cy="369332"/>
          </a:xfrm>
          <a:prstGeom prst="rect">
            <a:avLst/>
          </a:prstGeom>
          <a:noFill/>
        </p:spPr>
        <p:txBody>
          <a:bodyPr wrap="square" rtlCol="0">
            <a:spAutoFit/>
          </a:bodyPr>
          <a:lstStyle/>
          <a:p>
            <a:r>
              <a:rPr lang="es-CO" b="1" dirty="0"/>
              <a:t>4.</a:t>
            </a:r>
            <a:r>
              <a:rPr lang="es-CO" dirty="0"/>
              <a:t> </a:t>
            </a:r>
          </a:p>
        </p:txBody>
      </p:sp>
      <p:pic>
        <p:nvPicPr>
          <p:cNvPr id="13" name="Imagen 12"/>
          <p:cNvPicPr>
            <a:picLocks noChangeAspect="1"/>
          </p:cNvPicPr>
          <p:nvPr/>
        </p:nvPicPr>
        <p:blipFill>
          <a:blip r:embed="rId3"/>
          <a:stretch>
            <a:fillRect/>
          </a:stretch>
        </p:blipFill>
        <p:spPr>
          <a:xfrm>
            <a:off x="9175654" y="4850950"/>
            <a:ext cx="2651759" cy="1624082"/>
          </a:xfrm>
          <a:prstGeom prst="rect">
            <a:avLst/>
          </a:prstGeom>
        </p:spPr>
      </p:pic>
      <p:sp>
        <p:nvSpPr>
          <p:cNvPr id="14" name="CuadroTexto 13"/>
          <p:cNvSpPr txBox="1"/>
          <p:nvPr/>
        </p:nvSpPr>
        <p:spPr>
          <a:xfrm>
            <a:off x="544075" y="2854028"/>
            <a:ext cx="4553411" cy="646331"/>
          </a:xfrm>
          <a:prstGeom prst="rect">
            <a:avLst/>
          </a:prstGeom>
          <a:noFill/>
        </p:spPr>
        <p:txBody>
          <a:bodyPr wrap="square" rtlCol="0">
            <a:spAutoFit/>
          </a:bodyPr>
          <a:lstStyle/>
          <a:p>
            <a:r>
              <a:rPr lang="es-CO" b="1" dirty="0"/>
              <a:t>1. Pagina Web  del FOMAG, certificaciones:</a:t>
            </a:r>
          </a:p>
          <a:p>
            <a:endParaRPr lang="es-CO" dirty="0"/>
          </a:p>
        </p:txBody>
      </p:sp>
    </p:spTree>
    <p:extLst>
      <p:ext uri="{BB962C8B-B14F-4D97-AF65-F5344CB8AC3E}">
        <p14:creationId xmlns:p14="http://schemas.microsoft.com/office/powerpoint/2010/main" val="371939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5D00DC3-1E0B-4C5D-8F28-6695B96C1C73}"/>
              </a:ext>
            </a:extLst>
          </p:cNvPr>
          <p:cNvSpPr>
            <a:spLocks noGrp="1"/>
          </p:cNvSpPr>
          <p:nvPr>
            <p:ph type="title" idx="4294967295"/>
          </p:nvPr>
        </p:nvSpPr>
        <p:spPr>
          <a:xfrm>
            <a:off x="418336" y="247578"/>
            <a:ext cx="10375023" cy="625879"/>
          </a:xfrm>
          <a:effectLst>
            <a:outerShdw sx="1000" sy="1000" algn="tl" rotWithShape="0">
              <a:prstClr val="black"/>
            </a:outerShdw>
          </a:effectLst>
        </p:spPr>
        <p:txBody>
          <a:bodyPr>
            <a:noAutofit/>
          </a:bodyPr>
          <a:lstStyle/>
          <a:p>
            <a:pPr algn="ctr"/>
            <a:r>
              <a:rPr lang="es-ES" sz="3200" dirty="0">
                <a:solidFill>
                  <a:srgbClr val="002060"/>
                </a:solidFill>
                <a:latin typeface="+mj-lt"/>
              </a:rPr>
              <a:t>Normatividad</a:t>
            </a:r>
            <a:br>
              <a:rPr lang="es-ES" sz="3200" i="1" dirty="0">
                <a:solidFill>
                  <a:schemeClr val="tx1"/>
                </a:solidFill>
                <a:latin typeface="+mj-lt"/>
              </a:rPr>
            </a:br>
            <a:endParaRPr lang="es-CO" sz="3200" i="1" dirty="0">
              <a:solidFill>
                <a:schemeClr val="tx1"/>
              </a:solidFill>
              <a:latin typeface="+mj-lt"/>
            </a:endParaRPr>
          </a:p>
        </p:txBody>
      </p:sp>
      <p:graphicFrame>
        <p:nvGraphicFramePr>
          <p:cNvPr id="11" name="6 Tabla"/>
          <p:cNvGraphicFramePr>
            <a:graphicFrameLocks noGrp="1"/>
          </p:cNvGraphicFramePr>
          <p:nvPr>
            <p:extLst>
              <p:ext uri="{D42A27DB-BD31-4B8C-83A1-F6EECF244321}">
                <p14:modId xmlns:p14="http://schemas.microsoft.com/office/powerpoint/2010/main" val="979537126"/>
              </p:ext>
            </p:extLst>
          </p:nvPr>
        </p:nvGraphicFramePr>
        <p:xfrm>
          <a:off x="418336" y="560517"/>
          <a:ext cx="11506622" cy="5994908"/>
        </p:xfrm>
        <a:graphic>
          <a:graphicData uri="http://schemas.openxmlformats.org/drawingml/2006/table">
            <a:tbl>
              <a:tblPr>
                <a:effectLst>
                  <a:innerShdw blurRad="63500" dist="50800" dir="13500000">
                    <a:prstClr val="black">
                      <a:alpha val="50000"/>
                    </a:prstClr>
                  </a:innerShdw>
                </a:effectLst>
                <a:tableStyleId>{85BE263C-DBD7-4A20-BB59-AAB30ACAA65A}</a:tableStyleId>
              </a:tblPr>
              <a:tblGrid>
                <a:gridCol w="2720852">
                  <a:extLst>
                    <a:ext uri="{9D8B030D-6E8A-4147-A177-3AD203B41FA5}">
                      <a16:colId xmlns:a16="http://schemas.microsoft.com/office/drawing/2014/main" val="20000"/>
                    </a:ext>
                  </a:extLst>
                </a:gridCol>
                <a:gridCol w="3267368">
                  <a:extLst>
                    <a:ext uri="{9D8B030D-6E8A-4147-A177-3AD203B41FA5}">
                      <a16:colId xmlns:a16="http://schemas.microsoft.com/office/drawing/2014/main" val="20001"/>
                    </a:ext>
                  </a:extLst>
                </a:gridCol>
                <a:gridCol w="2747753">
                  <a:extLst>
                    <a:ext uri="{9D8B030D-6E8A-4147-A177-3AD203B41FA5}">
                      <a16:colId xmlns:a16="http://schemas.microsoft.com/office/drawing/2014/main" val="20002"/>
                    </a:ext>
                  </a:extLst>
                </a:gridCol>
                <a:gridCol w="2770649">
                  <a:extLst>
                    <a:ext uri="{9D8B030D-6E8A-4147-A177-3AD203B41FA5}">
                      <a16:colId xmlns:a16="http://schemas.microsoft.com/office/drawing/2014/main" val="20003"/>
                    </a:ext>
                  </a:extLst>
                </a:gridCol>
              </a:tblGrid>
              <a:tr h="2079941">
                <a:tc rowSpan="2">
                  <a:txBody>
                    <a:bodyPr/>
                    <a:lstStyle/>
                    <a:p>
                      <a:pPr algn="ctr" fontAlgn="ctr"/>
                      <a:r>
                        <a:rPr lang="es-ES" sz="1200" b="1" u="none" strike="noStrike" dirty="0"/>
                        <a:t>LEY 91 DE 1989 - </a:t>
                      </a:r>
                      <a:r>
                        <a:rPr lang="es-ES" sz="1200" b="1" i="0" u="none" strike="noStrike" dirty="0">
                          <a:solidFill>
                            <a:srgbClr val="000000"/>
                          </a:solidFill>
                          <a:latin typeface="+mn-lt"/>
                        </a:rPr>
                        <a:t>29 diciembre</a:t>
                      </a:r>
                    </a:p>
                    <a:p>
                      <a:pPr marL="0" marR="0" indent="0" algn="ctr" defTabSz="914400" rtl="0" eaLnBrk="1" fontAlgn="ctr" latinLnBrk="0" hangingPunct="1">
                        <a:lnSpc>
                          <a:spcPct val="100000"/>
                        </a:lnSpc>
                        <a:spcBef>
                          <a:spcPts val="0"/>
                        </a:spcBef>
                        <a:spcAft>
                          <a:spcPts val="0"/>
                        </a:spcAft>
                        <a:buClrTx/>
                        <a:buSzTx/>
                        <a:buFontTx/>
                        <a:buNone/>
                        <a:tabLst/>
                        <a:defRPr/>
                      </a:pPr>
                      <a:r>
                        <a:rPr lang="es-ES" sz="1200" dirty="0"/>
                        <a:t>Norma con la cual se crea el Fondo Nacional de Prestaciones Sociales del Magisterio (Fondo)</a:t>
                      </a:r>
                    </a:p>
                    <a:p>
                      <a:pPr algn="ctr" fontAlgn="ctr"/>
                      <a:endParaRPr lang="es-ES" sz="1200" b="1" u="none" strike="noStrike" dirty="0"/>
                    </a:p>
                  </a:txBody>
                  <a:tcPr marL="4509" marR="4509" marT="4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s-ES" sz="1200" b="1" u="none" strike="noStrike" dirty="0">
                          <a:latin typeface="+mn-lt"/>
                        </a:rPr>
                        <a:t>DECRETO 196 DE 1995  - 25 enero</a:t>
                      </a:r>
                    </a:p>
                    <a:p>
                      <a:pPr algn="ctr"/>
                      <a:r>
                        <a:rPr lang="es-ES" sz="1200" dirty="0"/>
                        <a:t>Reglamentario Ley 60 de 1993</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b="0" i="0" dirty="0"/>
                        <a:t>Territoriales incorporados </a:t>
                      </a:r>
                      <a:r>
                        <a:rPr lang="es-MX" sz="1200" b="1" i="0" u="sng" dirty="0"/>
                        <a:t>con</a:t>
                      </a:r>
                      <a:r>
                        <a:rPr lang="es-MX" sz="1200" b="1" i="0" dirty="0"/>
                        <a:t> pasivo prestacional</a:t>
                      </a:r>
                      <a:endParaRPr lang="es-CO" sz="1200" b="1" i="0" dirty="0"/>
                    </a:p>
                    <a:p>
                      <a:pPr algn="ctr"/>
                      <a:endParaRPr lang="es-ES" sz="1200" dirty="0"/>
                    </a:p>
                    <a:p>
                      <a:pPr marL="0" indent="0" algn="just">
                        <a:buFont typeface="Arial" panose="020B0604020202020204" pitchFamily="34" charset="0"/>
                        <a:buNone/>
                      </a:pPr>
                      <a:endParaRPr lang="es-MX" sz="1200" i="0" dirty="0"/>
                    </a:p>
                    <a:p>
                      <a:pPr marL="0" indent="0" algn="just">
                        <a:buFont typeface="Arial" panose="020B0604020202020204" pitchFamily="34" charset="0"/>
                        <a:buNone/>
                      </a:pPr>
                      <a:r>
                        <a:rPr lang="es-MX" sz="1200" i="0" dirty="0"/>
                        <a:t>Incorporación al Fondo </a:t>
                      </a:r>
                      <a:r>
                        <a:rPr lang="es-CO" sz="1200" i="0" dirty="0"/>
                        <a:t>docentes,  orden: </a:t>
                      </a:r>
                      <a:r>
                        <a:rPr lang="es-MX" sz="1200" i="0" dirty="0"/>
                        <a:t>departamental, distrital y municipal</a:t>
                      </a:r>
                    </a:p>
                    <a:p>
                      <a:pPr marL="0" indent="0" algn="just">
                        <a:buFont typeface="Arial" panose="020B0604020202020204" pitchFamily="34" charset="0"/>
                        <a:buNone/>
                      </a:pPr>
                      <a:endParaRPr lang="es-MX" sz="1200" i="0" dirty="0"/>
                    </a:p>
                    <a:p>
                      <a:pPr marL="0" indent="0" algn="just">
                        <a:buFont typeface="Arial" panose="020B0604020202020204" pitchFamily="34" charset="0"/>
                        <a:buNone/>
                      </a:pPr>
                      <a:r>
                        <a:rPr lang="es-MX" sz="1200" i="0" dirty="0"/>
                        <a:t>Vinculados </a:t>
                      </a:r>
                      <a:r>
                        <a:rPr lang="es-MX" sz="1200" b="1" i="0" dirty="0"/>
                        <a:t>por Convenios</a:t>
                      </a:r>
                      <a:r>
                        <a:rPr lang="es-MX" sz="1200" b="1" i="0" baseline="0" dirty="0"/>
                        <a:t> </a:t>
                      </a:r>
                      <a:r>
                        <a:rPr lang="es-MX" sz="1200" b="1" i="0" dirty="0"/>
                        <a:t>interadministrativo</a:t>
                      </a:r>
                    </a:p>
                    <a:p>
                      <a:pPr marL="0" indent="0" algn="just">
                        <a:buFont typeface="Arial" panose="020B0604020202020204" pitchFamily="34" charset="0"/>
                        <a:buNone/>
                      </a:pPr>
                      <a:r>
                        <a:rPr lang="es-MX" sz="1200" b="1" i="0" dirty="0"/>
                        <a:t>Con</a:t>
                      </a:r>
                      <a:r>
                        <a:rPr lang="es-MX" sz="1200" b="1" i="0" baseline="0" dirty="0"/>
                        <a:t> pasivo prestacional</a:t>
                      </a:r>
                      <a:endParaRPr lang="es-MX" sz="1200" b="1" i="0" dirty="0"/>
                    </a:p>
                  </a:txBody>
                  <a:tcPr marL="4509" marR="4509" marT="45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pt-BR" sz="1200" b="1" u="none" strike="noStrike" dirty="0"/>
                    </a:p>
                    <a:p>
                      <a:pPr marL="0" marR="0" indent="0" algn="ctr" defTabSz="914400" rtl="0" eaLnBrk="1" fontAlgn="b" latinLnBrk="0" hangingPunct="1">
                        <a:lnSpc>
                          <a:spcPct val="100000"/>
                        </a:lnSpc>
                        <a:spcBef>
                          <a:spcPts val="0"/>
                        </a:spcBef>
                        <a:spcAft>
                          <a:spcPts val="0"/>
                        </a:spcAft>
                        <a:buClrTx/>
                        <a:buSzTx/>
                        <a:buFontTx/>
                        <a:buNone/>
                        <a:tabLst/>
                        <a:defRPr/>
                      </a:pPr>
                      <a:r>
                        <a:rPr lang="pt-BR" sz="1200" b="1" u="none" strike="noStrike" dirty="0"/>
                        <a:t>CIRCULAR 008 de 1996  -  16 febrero</a:t>
                      </a:r>
                    </a:p>
                    <a:p>
                      <a:pPr marL="0" marR="0" indent="0" algn="ctr" defTabSz="914400" rtl="0" eaLnBrk="1" fontAlgn="b" latinLnBrk="0" hangingPunct="1">
                        <a:lnSpc>
                          <a:spcPct val="100000"/>
                        </a:lnSpc>
                        <a:spcBef>
                          <a:spcPts val="0"/>
                        </a:spcBef>
                        <a:spcAft>
                          <a:spcPts val="0"/>
                        </a:spcAft>
                        <a:buClrTx/>
                        <a:buSzTx/>
                        <a:buFontTx/>
                        <a:buNone/>
                        <a:tabLst/>
                        <a:defRPr/>
                      </a:pPr>
                      <a:r>
                        <a:rPr lang="pt-BR" sz="1200" b="1" u="none" strike="noStrike" dirty="0"/>
                        <a:t>Territoriales</a:t>
                      </a:r>
                      <a:r>
                        <a:rPr lang="pt-BR" sz="1200" b="1" i="0" u="none" strike="noStrike" baseline="0" dirty="0">
                          <a:solidFill>
                            <a:srgbClr val="000000"/>
                          </a:solidFill>
                          <a:latin typeface="+mn-lt"/>
                        </a:rPr>
                        <a:t> sin pasivo</a:t>
                      </a:r>
                    </a:p>
                    <a:p>
                      <a:pPr marL="0" marR="0" indent="0" algn="ctr" defTabSz="914400" rtl="0" eaLnBrk="1" fontAlgn="b" latinLnBrk="0" hangingPunct="1">
                        <a:lnSpc>
                          <a:spcPct val="100000"/>
                        </a:lnSpc>
                        <a:spcBef>
                          <a:spcPts val="0"/>
                        </a:spcBef>
                        <a:spcAft>
                          <a:spcPts val="0"/>
                        </a:spcAft>
                        <a:buClrTx/>
                        <a:buSzTx/>
                        <a:buFontTx/>
                        <a:buNone/>
                        <a:tabLst/>
                        <a:defRPr/>
                      </a:pPr>
                      <a:endParaRPr lang="pt-BR" sz="1200" b="1" i="0" u="none" strike="noStrike" baseline="0" dirty="0">
                        <a:solidFill>
                          <a:srgbClr val="000000"/>
                        </a:solidFill>
                        <a:latin typeface="+mn-lt"/>
                      </a:endParaRPr>
                    </a:p>
                    <a:p>
                      <a:pPr marL="0" indent="0" algn="just">
                        <a:buFont typeface="Arial" panose="020B0604020202020204" pitchFamily="34" charset="0"/>
                        <a:buNone/>
                      </a:pPr>
                      <a:endParaRPr lang="es-ES" sz="1200" dirty="0"/>
                    </a:p>
                    <a:p>
                      <a:pPr marL="0" indent="0" algn="just">
                        <a:buFont typeface="Arial" panose="020B0604020202020204" pitchFamily="34" charset="0"/>
                        <a:buNone/>
                      </a:pPr>
                      <a:r>
                        <a:rPr lang="es-MX" sz="1200" dirty="0"/>
                        <a:t>Incorporación al Fondo </a:t>
                      </a:r>
                      <a:r>
                        <a:rPr lang="es-CO" sz="1200" dirty="0"/>
                        <a:t>docentes,  orden </a:t>
                      </a:r>
                      <a:r>
                        <a:rPr lang="es-MX" sz="1200" dirty="0"/>
                        <a:t>departamental, distrital y municipal</a:t>
                      </a:r>
                    </a:p>
                    <a:p>
                      <a:pPr marL="0" indent="0" algn="just">
                        <a:buFont typeface="Arial" panose="020B0604020202020204" pitchFamily="34" charset="0"/>
                        <a:buNone/>
                      </a:pPr>
                      <a:endParaRPr lang="es-MX" sz="1200" dirty="0"/>
                    </a:p>
                    <a:p>
                      <a:pPr marL="0" indent="0" algn="just">
                        <a:buFont typeface="Arial" panose="020B0604020202020204" pitchFamily="34" charset="0"/>
                        <a:buNone/>
                      </a:pPr>
                      <a:r>
                        <a:rPr lang="es-MX" sz="1200" dirty="0"/>
                        <a:t>Vinculados </a:t>
                      </a:r>
                      <a:r>
                        <a:rPr lang="es-MX" sz="1200" b="1" dirty="0"/>
                        <a:t>por Convenios interadministrativos</a:t>
                      </a:r>
                      <a:endParaRPr lang="es-MX" sz="1200" dirty="0"/>
                    </a:p>
                  </a:txBody>
                  <a:tcPr marL="4509" marR="4509" marT="45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rowSpan="2">
                  <a:txBody>
                    <a:bodyPr/>
                    <a:lstStyle/>
                    <a:p>
                      <a:pPr algn="ctr" fontAlgn="ctr"/>
                      <a:r>
                        <a:rPr lang="es-ES" sz="1200" b="1" u="none" strike="noStrike" dirty="0">
                          <a:solidFill>
                            <a:schemeClr val="tx1"/>
                          </a:solidFill>
                        </a:rPr>
                        <a:t>DECRETO UNICO DEL SECTOR EDUCACION</a:t>
                      </a:r>
                      <a:r>
                        <a:rPr lang="es-ES" sz="1200" b="1" u="none" strike="noStrike" baseline="0" dirty="0">
                          <a:solidFill>
                            <a:schemeClr val="tx1"/>
                          </a:solidFill>
                        </a:rPr>
                        <a:t> No. 1075 DE 2015</a:t>
                      </a:r>
                    </a:p>
                    <a:p>
                      <a:pPr algn="ctr" fontAlgn="ctr"/>
                      <a:r>
                        <a:rPr lang="es-ES" sz="1200" b="1" u="none" strike="noStrike" baseline="0" dirty="0">
                          <a:solidFill>
                            <a:srgbClr val="002060"/>
                          </a:solidFill>
                        </a:rPr>
                        <a:t> </a:t>
                      </a:r>
                      <a:r>
                        <a:rPr lang="es-ES" sz="1200" b="1" u="none" strike="noStrike" dirty="0">
                          <a:solidFill>
                            <a:srgbClr val="002060"/>
                          </a:solidFill>
                        </a:rPr>
                        <a:t>DECRETO 3752 DEL 22 DE DICIEMBRE</a:t>
                      </a:r>
                    </a:p>
                    <a:p>
                      <a:pPr algn="ctr" fontAlgn="ctr"/>
                      <a:r>
                        <a:rPr lang="es-ES" sz="1200" b="1" u="none" strike="noStrike" dirty="0">
                          <a:solidFill>
                            <a:srgbClr val="002060"/>
                          </a:solidFill>
                        </a:rPr>
                        <a:t> 2003,</a:t>
                      </a:r>
                      <a:r>
                        <a:rPr lang="es-ES" sz="1200" b="1" u="none" strike="noStrike" baseline="0" dirty="0">
                          <a:solidFill>
                            <a:srgbClr val="002060"/>
                          </a:solidFill>
                        </a:rPr>
                        <a:t> </a:t>
                      </a:r>
                      <a:r>
                        <a:rPr lang="es-ES" sz="1200" dirty="0"/>
                        <a:t>Reglamentario Ley 812 de 2003</a:t>
                      </a:r>
                    </a:p>
                    <a:p>
                      <a:pPr marL="0" indent="0" algn="just">
                        <a:buFont typeface="Arial" panose="020B0604020202020204" pitchFamily="34" charset="0"/>
                        <a:buNone/>
                      </a:pPr>
                      <a:endParaRPr lang="es-MX" sz="1200" dirty="0"/>
                    </a:p>
                    <a:p>
                      <a:pPr marL="0" indent="0" algn="just">
                        <a:buFont typeface="Arial" panose="020B0604020202020204" pitchFamily="34" charset="0"/>
                        <a:buNone/>
                      </a:pPr>
                      <a:r>
                        <a:rPr lang="es-MX" sz="1200" dirty="0"/>
                        <a:t>Docentes territoriales incorporados </a:t>
                      </a:r>
                      <a:r>
                        <a:rPr lang="es-MX" sz="1200" u="sng" dirty="0"/>
                        <a:t>sin y con</a:t>
                      </a:r>
                      <a:r>
                        <a:rPr lang="es-MX" sz="1200" dirty="0"/>
                        <a:t>  pasivo prestacional</a:t>
                      </a:r>
                      <a:endParaRPr lang="es-ES" sz="1200" b="1" i="0" u="none" strike="noStrike" dirty="0">
                        <a:solidFill>
                          <a:srgbClr val="FF0000"/>
                        </a:solidFill>
                        <a:latin typeface="+mn-lt"/>
                      </a:endParaRPr>
                    </a:p>
                  </a:txBody>
                  <a:tcPr marL="4509" marR="4509" marT="4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0">
                <a:tc vMerge="1">
                  <a:txBody>
                    <a:bodyPr/>
                    <a:lstStyle/>
                    <a:p>
                      <a:endParaRPr lang="es-ES"/>
                    </a:p>
                  </a:txBody>
                  <a:tcPr/>
                </a:tc>
                <a:tc>
                  <a:txBody>
                    <a:bodyPr/>
                    <a:lstStyle/>
                    <a:p>
                      <a:pPr algn="ctr" fontAlgn="b"/>
                      <a:r>
                        <a:rPr lang="es-ES" sz="1400" b="1" u="none" strike="noStrike" dirty="0"/>
                        <a:t>Decreto 2370 de 1997 -Requisitos afiliación</a:t>
                      </a:r>
                      <a:endParaRPr lang="es-ES" sz="1400" b="1" i="0" u="none" strike="noStrike" dirty="0">
                        <a:solidFill>
                          <a:srgbClr val="000000"/>
                        </a:solidFill>
                        <a:latin typeface="+mj-lt"/>
                      </a:endParaRPr>
                    </a:p>
                  </a:txBody>
                  <a:tcPr marL="4509" marR="4509" marT="45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s-ES" sz="1200" b="1" i="0" u="none" strike="noStrike" dirty="0">
                        <a:solidFill>
                          <a:srgbClr val="000000"/>
                        </a:solidFill>
                        <a:latin typeface="+mn-lt"/>
                      </a:endParaRPr>
                    </a:p>
                  </a:txBody>
                  <a:tcPr marL="4509" marR="4509" marT="4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es-ES" dirty="0"/>
                    </a:p>
                  </a:txBody>
                  <a:tcPr/>
                </a:tc>
                <a:extLst>
                  <a:ext uri="{0D108BD9-81ED-4DB2-BD59-A6C34878D82A}">
                    <a16:rowId xmlns:a16="http://schemas.microsoft.com/office/drawing/2014/main" val="10002"/>
                  </a:ext>
                </a:extLst>
              </a:tr>
              <a:tr h="179574">
                <a:tc>
                  <a:txBody>
                    <a:bodyPr/>
                    <a:lstStyle/>
                    <a:p>
                      <a:pPr algn="ctr" fontAlgn="b"/>
                      <a:r>
                        <a:rPr lang="es-ES" sz="1400" b="1" u="none" strike="noStrike" dirty="0">
                          <a:solidFill>
                            <a:srgbClr val="FF0000"/>
                          </a:solidFill>
                        </a:rPr>
                        <a:t>TIPOS DE VINCULACION</a:t>
                      </a:r>
                      <a:endParaRPr lang="es-ES" sz="1400" b="1" i="0" u="none" strike="noStrike" dirty="0">
                        <a:solidFill>
                          <a:srgbClr val="FF0000"/>
                        </a:solidFill>
                        <a:latin typeface="+mj-lt"/>
                      </a:endParaRPr>
                    </a:p>
                  </a:txBody>
                  <a:tcPr marL="4509" marR="4509" marT="450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es-ES" sz="1400" b="1" u="none" strike="noStrike" dirty="0">
                          <a:solidFill>
                            <a:srgbClr val="FF0000"/>
                          </a:solidFill>
                        </a:rPr>
                        <a:t>TIPOS DE VINCULACIÓN</a:t>
                      </a:r>
                      <a:endParaRPr lang="es-ES" sz="1400" b="1" i="0" u="none" strike="noStrike" dirty="0">
                        <a:solidFill>
                          <a:srgbClr val="FF0000"/>
                        </a:solidFill>
                        <a:latin typeface="+mj-lt"/>
                      </a:endParaRPr>
                    </a:p>
                  </a:txBody>
                  <a:tcPr marL="4509" marR="4509" marT="450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1400" b="1" u="none" strike="noStrike" dirty="0">
                          <a:solidFill>
                            <a:srgbClr val="FF0000"/>
                          </a:solidFill>
                        </a:rPr>
                        <a:t>TIPOS DE VINCULACION</a:t>
                      </a:r>
                      <a:endParaRPr lang="es-ES" sz="1400" b="1" i="0" u="none" strike="noStrike" dirty="0">
                        <a:solidFill>
                          <a:srgbClr val="FF0000"/>
                        </a:solidFill>
                        <a:latin typeface="+mj-lt"/>
                      </a:endParaRPr>
                    </a:p>
                  </a:txBody>
                  <a:tcPr marL="4509" marR="4509" marT="450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1400" b="1" u="none" strike="noStrike" dirty="0">
                          <a:solidFill>
                            <a:srgbClr val="FF0000"/>
                          </a:solidFill>
                        </a:rPr>
                        <a:t>TIPOS DE VINCULACION</a:t>
                      </a:r>
                      <a:endParaRPr lang="es-ES" sz="1400" b="1" i="0" u="none" strike="noStrike" dirty="0">
                        <a:solidFill>
                          <a:srgbClr val="FF0000"/>
                        </a:solidFill>
                        <a:latin typeface="+mj-lt"/>
                      </a:endParaRPr>
                    </a:p>
                  </a:txBody>
                  <a:tcPr marL="4509" marR="4509" marT="4509"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88498">
                <a:tc>
                  <a:txBody>
                    <a:bodyPr/>
                    <a:lstStyle/>
                    <a:p>
                      <a:pPr marL="342900" indent="-342900">
                        <a:buAutoNum type="arabicPeriod"/>
                      </a:pPr>
                      <a:r>
                        <a:rPr lang="es-ES" sz="1200" b="1" dirty="0">
                          <a:solidFill>
                            <a:schemeClr val="accent1"/>
                          </a:solidFill>
                        </a:rPr>
                        <a:t>NACIONALES</a:t>
                      </a:r>
                      <a:r>
                        <a:rPr lang="es-ES" sz="1200" dirty="0"/>
                        <a:t>:  Nombrados por Gobierno Nacional </a:t>
                      </a:r>
                    </a:p>
                    <a:p>
                      <a:endParaRPr lang="es-ES" sz="1200" dirty="0"/>
                    </a:p>
                    <a:p>
                      <a:pPr marL="285750" indent="-285750">
                        <a:buFont typeface="Arial" panose="020B0604020202020204" pitchFamily="34" charset="0"/>
                        <a:buChar char="•"/>
                      </a:pPr>
                      <a:r>
                        <a:rPr lang="es-ES" sz="1200" dirty="0"/>
                        <a:t>Fechas de posesión: 01 de enero de 1990 al 21 de diciembres de 2001</a:t>
                      </a:r>
                    </a:p>
                    <a:p>
                      <a:pPr marL="285750" indent="-285750">
                        <a:buFont typeface="Arial" panose="020B0604020202020204" pitchFamily="34" charset="0"/>
                        <a:buChar char="•"/>
                      </a:pPr>
                      <a:r>
                        <a:rPr lang="es-ES" sz="1200" dirty="0"/>
                        <a:t>Régimen Cesantías de </a:t>
                      </a:r>
                      <a:r>
                        <a:rPr lang="es-ES" sz="1200" b="1" dirty="0">
                          <a:solidFill>
                            <a:schemeClr val="accent1"/>
                          </a:solidFill>
                        </a:rPr>
                        <a:t>ANUALIDAD</a:t>
                      </a:r>
                    </a:p>
                    <a:p>
                      <a:pPr marL="285750" indent="-285750">
                        <a:buFont typeface="Arial" panose="020B0604020202020204" pitchFamily="34" charset="0"/>
                        <a:buChar char="•"/>
                      </a:pPr>
                      <a:r>
                        <a:rPr lang="es-ES" sz="1200" dirty="0"/>
                        <a:t>Docentes con transferencia del FNA - Fechas de posesión 1970, 1980 hasta - 1989     </a:t>
                      </a:r>
                    </a:p>
                    <a:p>
                      <a:pPr marL="285750" indent="-285750">
                        <a:buFont typeface="Arial" panose="020B0604020202020204" pitchFamily="34" charset="0"/>
                        <a:buChar char="•"/>
                      </a:pPr>
                      <a:r>
                        <a:rPr lang="es-ES" sz="1200" dirty="0"/>
                        <a:t>Fuerte recursos: Situado Fiscal (SGP)</a:t>
                      </a:r>
                    </a:p>
                    <a:p>
                      <a:endParaRPr lang="es-ES" sz="1200" i="1" dirty="0"/>
                    </a:p>
                    <a:p>
                      <a:pPr marL="342900" indent="-342900">
                        <a:buAutoNum type="arabicPeriod" startAt="2"/>
                      </a:pPr>
                      <a:r>
                        <a:rPr lang="es-ES" sz="1200" b="1" dirty="0">
                          <a:solidFill>
                            <a:schemeClr val="accent1"/>
                          </a:solidFill>
                        </a:rPr>
                        <a:t>NACIONALIZADOS: </a:t>
                      </a:r>
                      <a:r>
                        <a:rPr lang="es-ES" sz="1200" dirty="0"/>
                        <a:t>Nombrados por Decreto Departamental Vo. Bo. FER</a:t>
                      </a:r>
                    </a:p>
                    <a:p>
                      <a:endParaRPr lang="es-ES" sz="1200" dirty="0"/>
                    </a:p>
                    <a:p>
                      <a:pPr marL="285750" indent="-285750">
                        <a:buFont typeface="Arial" panose="020B0604020202020204" pitchFamily="34" charset="0"/>
                        <a:buChar char="•"/>
                      </a:pPr>
                      <a:r>
                        <a:rPr lang="es-ES" sz="1200" dirty="0"/>
                        <a:t>Fechas de posesión: Hasta el 31 de diciembre de 1989</a:t>
                      </a:r>
                    </a:p>
                    <a:p>
                      <a:pPr marL="285750" indent="-285750">
                        <a:buFont typeface="Arial" panose="020B0604020202020204" pitchFamily="34" charset="0"/>
                        <a:buChar char="•"/>
                      </a:pPr>
                      <a:r>
                        <a:rPr lang="es-ES" sz="1200" dirty="0"/>
                        <a:t>Régimen Cesantías de </a:t>
                      </a:r>
                      <a:r>
                        <a:rPr lang="es-ES" sz="1200" b="1" dirty="0">
                          <a:solidFill>
                            <a:schemeClr val="accent1"/>
                          </a:solidFill>
                        </a:rPr>
                        <a:t>RETROACTIVIDAD</a:t>
                      </a:r>
                    </a:p>
                    <a:p>
                      <a:pPr marL="285750" indent="-285750">
                        <a:buFont typeface="Arial" panose="020B0604020202020204" pitchFamily="34" charset="0"/>
                        <a:buChar char="•"/>
                      </a:pPr>
                      <a:r>
                        <a:rPr lang="es-ES" sz="1200" dirty="0"/>
                        <a:t>Fuerte recursos: Situado Fiscal  (SGP)</a:t>
                      </a:r>
                    </a:p>
                  </a:txBody>
                  <a:tcPr marL="4509" marR="4509" marT="45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marL="800100" lvl="1" indent="-342900">
                        <a:buAutoNum type="arabicPeriod"/>
                      </a:pPr>
                      <a:r>
                        <a:rPr lang="es-ES" sz="1200" b="1" dirty="0">
                          <a:solidFill>
                            <a:schemeClr val="accent1"/>
                          </a:solidFill>
                        </a:rPr>
                        <a:t>DEPARTAMENTALES</a:t>
                      </a:r>
                      <a:endParaRPr lang="es-ES" sz="1200" dirty="0"/>
                    </a:p>
                    <a:p>
                      <a:pPr marL="800100" lvl="1" indent="-342900">
                        <a:buAutoNum type="arabicPeriod"/>
                      </a:pPr>
                      <a:r>
                        <a:rPr lang="es-ES" sz="1200" b="1" dirty="0">
                          <a:solidFill>
                            <a:schemeClr val="accent1"/>
                          </a:solidFill>
                        </a:rPr>
                        <a:t>MUNICIPALES</a:t>
                      </a:r>
                    </a:p>
                    <a:p>
                      <a:pPr marL="800100" lvl="1" indent="-342900">
                        <a:buAutoNum type="arabicPeriod"/>
                      </a:pPr>
                      <a:r>
                        <a:rPr lang="es-ES" sz="1200" b="1" dirty="0">
                          <a:solidFill>
                            <a:schemeClr val="accent1"/>
                          </a:solidFill>
                        </a:rPr>
                        <a:t>DISTRITALES</a:t>
                      </a:r>
                    </a:p>
                    <a:p>
                      <a:pPr marL="800100" lvl="1" indent="-342900">
                        <a:buAutoNum type="arabicPeriod"/>
                      </a:pPr>
                      <a:endParaRPr lang="es-ES" sz="1200" b="1" dirty="0">
                        <a:solidFill>
                          <a:schemeClr val="accent1"/>
                        </a:solidFill>
                      </a:endParaRPr>
                    </a:p>
                    <a:p>
                      <a:pPr marL="177800" indent="-177800">
                        <a:buFont typeface="Arial" panose="020B0604020202020204" pitchFamily="34" charset="0"/>
                        <a:buChar char="•"/>
                      </a:pPr>
                      <a:r>
                        <a:rPr lang="es-ES" sz="1200" dirty="0"/>
                        <a:t>Fechas de posesión: Hasta el 21 de diciembre de 2001</a:t>
                      </a:r>
                    </a:p>
                    <a:p>
                      <a:pPr marL="177800" indent="-177800">
                        <a:buFont typeface="Arial" panose="020B0604020202020204" pitchFamily="34" charset="0"/>
                        <a:buChar char="•"/>
                      </a:pPr>
                      <a:r>
                        <a:rPr lang="es-ES" sz="1200" dirty="0"/>
                        <a:t>Régimen Cesantías de  </a:t>
                      </a:r>
                      <a:r>
                        <a:rPr lang="es-ES" sz="1200" b="1" dirty="0">
                          <a:solidFill>
                            <a:schemeClr val="accent1"/>
                          </a:solidFill>
                        </a:rPr>
                        <a:t>ANUALIDAD y RETROACTIVIDAD</a:t>
                      </a:r>
                    </a:p>
                    <a:p>
                      <a:pPr marL="355600" lvl="1" indent="-177800">
                        <a:buFont typeface="Wingdings" panose="05000000000000000000" pitchFamily="2" charset="2"/>
                        <a:buChar char="ü"/>
                      </a:pPr>
                      <a:r>
                        <a:rPr lang="es-ES" sz="1200" dirty="0"/>
                        <a:t>Certificada por Gobernador o Alcalde  </a:t>
                      </a:r>
                    </a:p>
                    <a:p>
                      <a:pPr marL="355600" lvl="1" indent="-177800">
                        <a:buFont typeface="Wingdings" panose="05000000000000000000" pitchFamily="2" charset="2"/>
                        <a:buChar char="ü"/>
                      </a:pPr>
                      <a:r>
                        <a:rPr lang="es-ES" sz="1200" dirty="0"/>
                        <a:t> Liquidación Convenio MEN</a:t>
                      </a:r>
                    </a:p>
                    <a:p>
                      <a:pPr marL="285750" indent="-285750">
                        <a:buFont typeface="Arial" panose="020B0604020202020204" pitchFamily="34" charset="0"/>
                        <a:buChar char="•"/>
                      </a:pPr>
                      <a:r>
                        <a:rPr lang="es-ES" sz="1200" dirty="0"/>
                        <a:t>Fuerte recursos</a:t>
                      </a:r>
                    </a:p>
                    <a:p>
                      <a:pPr marL="285750" indent="-285750">
                        <a:buFont typeface="Arial" panose="020B0604020202020204" pitchFamily="34" charset="0"/>
                        <a:buChar char="•"/>
                      </a:pPr>
                      <a:endParaRPr lang="es-ES" sz="1200" dirty="0"/>
                    </a:p>
                    <a:p>
                      <a:pPr marL="355600" marR="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200" dirty="0"/>
                        <a:t>Financiados  -</a:t>
                      </a:r>
                      <a:r>
                        <a:rPr lang="es-ES" sz="1200" baseline="0" dirty="0"/>
                        <a:t> </a:t>
                      </a:r>
                      <a:r>
                        <a:rPr lang="es-ES" sz="1200" dirty="0"/>
                        <a:t>Anualidad - </a:t>
                      </a:r>
                      <a:r>
                        <a:rPr lang="es-ES" sz="1200" u="none" strike="noStrike" dirty="0"/>
                        <a:t>100 % Nación</a:t>
                      </a:r>
                      <a:endParaRPr lang="es-ES" sz="1200" dirty="0"/>
                    </a:p>
                    <a:p>
                      <a:pPr marL="355600" marR="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200" dirty="0"/>
                        <a:t>Cofinanciados – Anualidad - </a:t>
                      </a:r>
                      <a:r>
                        <a:rPr lang="es-ES" sz="1200" u="none" strike="noStrike" dirty="0"/>
                        <a:t>30 % E.T. 70% Nación</a:t>
                      </a:r>
                      <a:endParaRPr lang="es-ES" sz="1200" dirty="0"/>
                    </a:p>
                    <a:p>
                      <a:pPr marL="355600" indent="-177800">
                        <a:buFont typeface="Wingdings" panose="05000000000000000000" pitchFamily="2" charset="2"/>
                        <a:buChar char="ü"/>
                      </a:pPr>
                      <a:r>
                        <a:rPr lang="es-ES" sz="1200" dirty="0"/>
                        <a:t>Recursos Propios:</a:t>
                      </a:r>
                      <a:r>
                        <a:rPr lang="es-ES" sz="1200" baseline="0" dirty="0"/>
                        <a:t> </a:t>
                      </a:r>
                      <a:r>
                        <a:rPr lang="es-ES" sz="1200" dirty="0"/>
                        <a:t>Anualiadad / Retroactividad</a:t>
                      </a:r>
                      <a:endParaRPr lang="es-ES" sz="1200" b="0" i="0" u="none" strike="noStrike" dirty="0">
                        <a:solidFill>
                          <a:srgbClr val="000000"/>
                        </a:solidFill>
                        <a:latin typeface="+mj-lt"/>
                      </a:endParaRPr>
                    </a:p>
                  </a:txBody>
                  <a:tcPr marL="4509" marR="4509" marT="4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s-ES" sz="1200" b="0" i="0" u="none" strike="noStrike" kern="1200" dirty="0">
                        <a:solidFill>
                          <a:srgbClr val="000000"/>
                        </a:solidFill>
                        <a:latin typeface="+mn-lt"/>
                        <a:ea typeface="+mn-ea"/>
                        <a:cs typeface="+mn-cs"/>
                      </a:endParaRPr>
                    </a:p>
                    <a:p>
                      <a:pPr marL="800100" lvl="1" indent="-342900">
                        <a:buAutoNum type="arabicPeriod"/>
                      </a:pPr>
                      <a:r>
                        <a:rPr lang="es-ES" sz="1200" b="1" dirty="0">
                          <a:solidFill>
                            <a:schemeClr val="accent1"/>
                          </a:solidFill>
                        </a:rPr>
                        <a:t>DEPARTAMENTALES</a:t>
                      </a:r>
                      <a:endParaRPr lang="es-ES" sz="1200" dirty="0"/>
                    </a:p>
                    <a:p>
                      <a:pPr marL="800100" lvl="1" indent="-342900">
                        <a:buAutoNum type="arabicPeriod"/>
                      </a:pPr>
                      <a:r>
                        <a:rPr lang="es-ES" sz="1200" b="1" dirty="0">
                          <a:solidFill>
                            <a:schemeClr val="accent1"/>
                          </a:solidFill>
                        </a:rPr>
                        <a:t>MUNICIPALES</a:t>
                      </a:r>
                    </a:p>
                    <a:p>
                      <a:pPr marL="800100" lvl="1" indent="-342900">
                        <a:buAutoNum type="arabicPeriod"/>
                      </a:pPr>
                      <a:r>
                        <a:rPr lang="es-ES" sz="1200" b="1" dirty="0">
                          <a:solidFill>
                            <a:schemeClr val="accent1"/>
                          </a:solidFill>
                        </a:rPr>
                        <a:t>DISTRITALES</a:t>
                      </a:r>
                    </a:p>
                    <a:p>
                      <a:endParaRPr lang="es-ES" sz="1200" b="1" dirty="0">
                        <a:solidFill>
                          <a:schemeClr val="accent1"/>
                        </a:solidFill>
                      </a:endParaRPr>
                    </a:p>
                    <a:p>
                      <a:pPr marL="285750" indent="-285750">
                        <a:buFont typeface="Arial" panose="020B0604020202020204" pitchFamily="34" charset="0"/>
                        <a:buChar char="•"/>
                      </a:pPr>
                      <a:r>
                        <a:rPr lang="es-ES" sz="1200" dirty="0"/>
                        <a:t>Fechas de posesión: Hasta el 21 de diciembre de 2001</a:t>
                      </a:r>
                    </a:p>
                    <a:p>
                      <a:pPr marL="285750" indent="-285750">
                        <a:buFont typeface="Arial" panose="020B0604020202020204" pitchFamily="34" charset="0"/>
                        <a:buChar char="•"/>
                      </a:pPr>
                      <a:r>
                        <a:rPr lang="es-ES" sz="1200" dirty="0"/>
                        <a:t>Régimen Cesantías de  </a:t>
                      </a:r>
                      <a:r>
                        <a:rPr lang="es-ES" sz="1200" b="1" dirty="0">
                          <a:solidFill>
                            <a:schemeClr val="accent1"/>
                          </a:solidFill>
                        </a:rPr>
                        <a:t>ANUALIDAD </a:t>
                      </a:r>
                    </a:p>
                    <a:p>
                      <a:pPr marL="285750" indent="-285750">
                        <a:buFont typeface="Arial" panose="020B0604020202020204" pitchFamily="34" charset="0"/>
                        <a:buChar char="•"/>
                      </a:pPr>
                      <a:r>
                        <a:rPr lang="es-ES" sz="1200" dirty="0"/>
                        <a:t>Fuerte recursos: Recursos Propios</a:t>
                      </a:r>
                      <a:endParaRPr lang="es-CO" sz="1200" b="1" dirty="0">
                        <a:solidFill>
                          <a:schemeClr val="accent1"/>
                        </a:solidFill>
                      </a:endParaRPr>
                    </a:p>
                    <a:p>
                      <a:pPr algn="ctr" fontAlgn="b"/>
                      <a:endParaRPr lang="es-ES" sz="1200" b="0" i="0" u="none" strike="noStrike" dirty="0">
                        <a:solidFill>
                          <a:srgbClr val="000000"/>
                        </a:solidFill>
                        <a:latin typeface="+mj-lt"/>
                      </a:endParaRPr>
                    </a:p>
                  </a:txBody>
                  <a:tcPr marL="4509" marR="4509" marT="4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800100" lvl="1" indent="-342900">
                        <a:buAutoNum type="arabicPeriod"/>
                      </a:pPr>
                      <a:r>
                        <a:rPr lang="es-ES" sz="1200" b="1" dirty="0">
                          <a:solidFill>
                            <a:schemeClr val="accent1"/>
                          </a:solidFill>
                        </a:rPr>
                        <a:t>DEPARTAMENTALES</a:t>
                      </a:r>
                      <a:endParaRPr lang="es-ES" sz="1200" dirty="0"/>
                    </a:p>
                    <a:p>
                      <a:pPr marL="800100" lvl="1" indent="-342900">
                        <a:buAutoNum type="arabicPeriod"/>
                      </a:pPr>
                      <a:r>
                        <a:rPr lang="es-ES" sz="1200" b="1" dirty="0">
                          <a:solidFill>
                            <a:schemeClr val="accent1"/>
                          </a:solidFill>
                        </a:rPr>
                        <a:t>MUNICIPALES</a:t>
                      </a:r>
                    </a:p>
                    <a:p>
                      <a:pPr marL="800100" lvl="1" indent="-342900">
                        <a:buAutoNum type="arabicPeriod"/>
                      </a:pPr>
                      <a:r>
                        <a:rPr lang="es-ES" sz="1200" b="1" dirty="0">
                          <a:solidFill>
                            <a:schemeClr val="accent1"/>
                          </a:solidFill>
                        </a:rPr>
                        <a:t>DISTRITALES</a:t>
                      </a:r>
                    </a:p>
                    <a:p>
                      <a:pPr marL="800100" lvl="1" indent="-342900">
                        <a:buAutoNum type="arabicPeriod"/>
                      </a:pPr>
                      <a:endParaRPr lang="es-ES" sz="1200" b="1" dirty="0">
                        <a:solidFill>
                          <a:schemeClr val="accent1"/>
                        </a:solidFill>
                      </a:endParaRPr>
                    </a:p>
                    <a:p>
                      <a:pPr marL="0" indent="0" algn="just">
                        <a:buFont typeface="Arial" panose="020B0604020202020204" pitchFamily="34" charset="0"/>
                        <a:buNone/>
                      </a:pPr>
                      <a:r>
                        <a:rPr lang="es-MX" sz="1200" b="1" u="sng" dirty="0">
                          <a:solidFill>
                            <a:schemeClr val="accent1"/>
                          </a:solidFill>
                        </a:rPr>
                        <a:t>Sin pasivo </a:t>
                      </a:r>
                      <a:r>
                        <a:rPr lang="es-MX" sz="1200" dirty="0"/>
                        <a:t>= fechas posesión desde 22 diciembre de 2003 hasta la fecha. </a:t>
                      </a:r>
                    </a:p>
                    <a:p>
                      <a:pPr marL="171450" lvl="1" indent="-171450" algn="l">
                        <a:buFont typeface="Arial" panose="020B0604020202020204" pitchFamily="34" charset="0"/>
                        <a:buChar char="•"/>
                      </a:pPr>
                      <a:r>
                        <a:rPr lang="es-ES" sz="1200" kern="1200" dirty="0">
                          <a:solidFill>
                            <a:schemeClr val="dk1"/>
                          </a:solidFill>
                          <a:latin typeface="+mn-lt"/>
                          <a:ea typeface="+mn-ea"/>
                          <a:cs typeface="+mn-cs"/>
                        </a:rPr>
                        <a:t>Régimen </a:t>
                      </a:r>
                      <a:r>
                        <a:rPr lang="es-ES" sz="1200" dirty="0"/>
                        <a:t>Cesantías de  </a:t>
                      </a:r>
                      <a:r>
                        <a:rPr lang="es-ES" sz="1200" b="1" dirty="0">
                          <a:solidFill>
                            <a:schemeClr val="accent1"/>
                          </a:solidFill>
                        </a:rPr>
                        <a:t>ANUALIDAD</a:t>
                      </a:r>
                    </a:p>
                    <a:p>
                      <a:pPr marL="171450" indent="-171450">
                        <a:buFont typeface="Arial" panose="020B0604020202020204" pitchFamily="34" charset="0"/>
                        <a:buChar char="•"/>
                      </a:pPr>
                      <a:r>
                        <a:rPr lang="es-ES" sz="1200" dirty="0"/>
                        <a:t>Fuerte recursos:      SGP</a:t>
                      </a:r>
                    </a:p>
                    <a:p>
                      <a:pPr marL="723900" indent="-723900">
                        <a:buFont typeface="Arial" panose="020B0604020202020204" pitchFamily="34" charset="0"/>
                        <a:buChar char="•"/>
                      </a:pPr>
                      <a:endParaRPr lang="es-ES" sz="1200" dirty="0"/>
                    </a:p>
                    <a:p>
                      <a:pPr marL="0" indent="0" algn="just">
                        <a:buFont typeface="Arial" panose="020B0604020202020204" pitchFamily="34" charset="0"/>
                        <a:buNone/>
                      </a:pPr>
                      <a:r>
                        <a:rPr lang="es-MX" sz="1200" b="1" u="sng" dirty="0">
                          <a:solidFill>
                            <a:schemeClr val="accent1"/>
                          </a:solidFill>
                        </a:rPr>
                        <a:t>Con pasivo </a:t>
                      </a:r>
                      <a:r>
                        <a:rPr lang="es-MX" sz="1200" dirty="0"/>
                        <a:t>= fechas posesión antes del 22 diciembre de 2003 </a:t>
                      </a:r>
                      <a:endParaRPr lang="es-CO" sz="1200" dirty="0"/>
                    </a:p>
                    <a:p>
                      <a:pPr marL="171450" lvl="1" indent="-171450">
                        <a:buFont typeface="Arial" panose="020B0604020202020204" pitchFamily="34" charset="0"/>
                        <a:buChar char="•"/>
                      </a:pPr>
                      <a:r>
                        <a:rPr lang="es-ES" sz="1200" dirty="0"/>
                        <a:t>Régimen Cesantías de  </a:t>
                      </a:r>
                      <a:r>
                        <a:rPr lang="es-ES" sz="1200" b="1" dirty="0">
                          <a:solidFill>
                            <a:schemeClr val="accent1"/>
                          </a:solidFill>
                        </a:rPr>
                        <a:t>ANUALIDAD y RETROACTIVIDAD</a:t>
                      </a:r>
                    </a:p>
                    <a:p>
                      <a:pPr marL="171450" lvl="1" indent="-171450">
                        <a:buFont typeface="Arial" panose="020B0604020202020204" pitchFamily="34" charset="0"/>
                        <a:buChar char="•"/>
                      </a:pPr>
                      <a:r>
                        <a:rPr lang="es-ES" sz="1200" dirty="0"/>
                        <a:t>Certificada por Gobernador o Alcalde</a:t>
                      </a:r>
                    </a:p>
                    <a:p>
                      <a:pPr marL="171450" indent="-171450">
                        <a:buFont typeface="Arial" panose="020B0604020202020204" pitchFamily="34" charset="0"/>
                        <a:buChar char="•"/>
                      </a:pPr>
                      <a:r>
                        <a:rPr lang="es-ES" sz="1200" dirty="0"/>
                        <a:t>Fuerte recursos:   SGP</a:t>
                      </a:r>
                      <a:endParaRPr lang="es-CO" sz="1200" b="1" dirty="0">
                        <a:solidFill>
                          <a:schemeClr val="accent1"/>
                        </a:solidFill>
                      </a:endParaRPr>
                    </a:p>
                  </a:txBody>
                  <a:tcPr marL="4509" marR="4509" marT="4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8475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0535C-9236-D6A9-A7DE-658BCB688363}"/>
              </a:ext>
            </a:extLst>
          </p:cNvPr>
          <p:cNvSpPr>
            <a:spLocks noGrp="1"/>
          </p:cNvSpPr>
          <p:nvPr>
            <p:ph type="title"/>
          </p:nvPr>
        </p:nvSpPr>
        <p:spPr/>
        <p:txBody>
          <a:bodyPr/>
          <a:lstStyle/>
          <a:p>
            <a:r>
              <a:rPr lang="es-ES" sz="4200" dirty="0">
                <a:solidFill>
                  <a:schemeClr val="tx1"/>
                </a:solidFill>
              </a:rPr>
              <a:t>Dudas</a:t>
            </a:r>
            <a:r>
              <a:rPr lang="es-ES" dirty="0"/>
              <a:t> </a:t>
            </a:r>
            <a:r>
              <a:rPr lang="es-ES" sz="4200" dirty="0">
                <a:solidFill>
                  <a:schemeClr val="tx1"/>
                </a:solidFill>
              </a:rPr>
              <a:t>adicionales de las Secretarias</a:t>
            </a:r>
            <a:endParaRPr lang="es-CO" sz="4200" dirty="0">
              <a:solidFill>
                <a:schemeClr val="tx1"/>
              </a:solidFill>
            </a:endParaRPr>
          </a:p>
        </p:txBody>
      </p:sp>
      <p:sp>
        <p:nvSpPr>
          <p:cNvPr id="3" name="Marcador de contenido 2">
            <a:extLst>
              <a:ext uri="{FF2B5EF4-FFF2-40B4-BE49-F238E27FC236}">
                <a16:creationId xmlns:a16="http://schemas.microsoft.com/office/drawing/2014/main" id="{5A9CCBF9-9B1D-8D37-6DB6-D6EAA48AB6C5}"/>
              </a:ext>
            </a:extLst>
          </p:cNvPr>
          <p:cNvSpPr>
            <a:spLocks noGrp="1"/>
          </p:cNvSpPr>
          <p:nvPr>
            <p:ph idx="1"/>
          </p:nvPr>
        </p:nvSpPr>
        <p:spPr/>
        <p:txBody>
          <a:bodyPr>
            <a:normAutofit fontScale="92500" lnSpcReduction="10000"/>
          </a:bodyPr>
          <a:lstStyle/>
          <a:p>
            <a:pPr marL="0" marR="75565" lvl="2" indent="0" algn="just">
              <a:spcBef>
                <a:spcPts val="5"/>
              </a:spcBef>
              <a:buSzPts val="1100"/>
              <a:buNone/>
              <a:tabLst>
                <a:tab pos="749935" algn="l"/>
              </a:tabLst>
            </a:pPr>
            <a:r>
              <a:rPr lang="es-ES" sz="2400" b="1" spc="-5" dirty="0">
                <a:solidFill>
                  <a:schemeClr val="accent1"/>
                </a:solidFill>
                <a:latin typeface="Calibri" panose="020F0502020204030204" pitchFamily="34" charset="0"/>
                <a:ea typeface="Verdana" panose="020B0604030504040204" pitchFamily="34" charset="0"/>
                <a:sym typeface="Wingdings" panose="05000000000000000000" pitchFamily="2" charset="2"/>
              </a:rPr>
              <a:t>Cuáles son las d</a:t>
            </a:r>
            <a:r>
              <a:rPr lang="es-ES" sz="2400" b="1" spc="-5" dirty="0">
                <a:solidFill>
                  <a:schemeClr val="accent1"/>
                </a:solidFill>
                <a:latin typeface="Calibri" panose="020F0502020204030204" pitchFamily="34" charset="0"/>
                <a:ea typeface="Verdana" panose="020B0604030504040204" pitchFamily="34" charset="0"/>
              </a:rPr>
              <a:t>isposiciones del Decreto 1272 de 2018, acerca de la cuota personal de inscripción de los educadores nombrados en provisionalidad definitiva o temporal?  </a:t>
            </a:r>
          </a:p>
          <a:p>
            <a:pPr marL="0" marR="76200" lvl="2" indent="0" algn="just">
              <a:spcBef>
                <a:spcPts val="500"/>
              </a:spcBef>
              <a:spcAft>
                <a:spcPts val="0"/>
              </a:spcAft>
              <a:buSzPts val="1100"/>
              <a:buNone/>
              <a:tabLst>
                <a:tab pos="749935" algn="l"/>
              </a:tabLst>
            </a:pPr>
            <a:endParaRPr lang="es-ES" sz="2400" spc="-5" dirty="0">
              <a:effectLst/>
              <a:latin typeface="Calibri" panose="020F0502020204030204" pitchFamily="34" charset="0"/>
              <a:ea typeface="Verdana" panose="020B0604030504040204" pitchFamily="34" charset="0"/>
              <a:cs typeface="Verdana" panose="020B0604030504040204" pitchFamily="34" charset="0"/>
            </a:endParaRPr>
          </a:p>
          <a:p>
            <a:pPr marL="0" marR="76200" lvl="2" indent="0" algn="just">
              <a:spcBef>
                <a:spcPts val="500"/>
              </a:spcBef>
              <a:spcAft>
                <a:spcPts val="0"/>
              </a:spcAft>
              <a:buSzPts val="1100"/>
              <a:buNone/>
              <a:tabLst>
                <a:tab pos="749935" algn="l"/>
              </a:tabLst>
            </a:pPr>
            <a:r>
              <a:rPr lang="es-ES" sz="2400" spc="-5" dirty="0">
                <a:effectLst/>
                <a:latin typeface="Calibri" panose="020F0502020204030204" pitchFamily="34" charset="0"/>
                <a:ea typeface="Verdana" panose="020B0604030504040204" pitchFamily="34" charset="0"/>
                <a:cs typeface="Verdana" panose="020B0604030504040204" pitchFamily="34" charset="0"/>
              </a:rPr>
              <a:t>Respecto al cobro de la cuota de afiliación reglamentada por el Decreto 1272 de 2018, las SEC solo pueden cobrar una (1) cuota por vigencia, así el docente cubra una o más vacantes durante el año.</a:t>
            </a:r>
            <a:endParaRPr lang="es-CO" sz="2400" dirty="0">
              <a:effectLst/>
              <a:latin typeface="Verdana" panose="020B0604030504040204" pitchFamily="34" charset="0"/>
              <a:ea typeface="Verdana" panose="020B0604030504040204" pitchFamily="34" charset="0"/>
              <a:cs typeface="Verdana" panose="020B0604030504040204" pitchFamily="34" charset="0"/>
            </a:endParaRPr>
          </a:p>
          <a:p>
            <a:pPr marL="0" marR="75565" indent="0" algn="just">
              <a:spcBef>
                <a:spcPts val="5"/>
              </a:spcBef>
              <a:spcAft>
                <a:spcPts val="0"/>
              </a:spcAft>
              <a:buNone/>
              <a:tabLst>
                <a:tab pos="749935" algn="l"/>
              </a:tabLst>
            </a:pPr>
            <a:endParaRPr lang="es-ES" sz="2400" spc="-5" dirty="0">
              <a:latin typeface="Calibri" panose="020F0502020204030204" pitchFamily="34" charset="0"/>
              <a:ea typeface="Verdana" panose="020B0604030504040204" pitchFamily="34" charset="0"/>
              <a:cs typeface="Verdana" panose="020B0604030504040204" pitchFamily="34" charset="0"/>
            </a:endParaRPr>
          </a:p>
          <a:p>
            <a:pPr marR="75565" algn="just">
              <a:spcBef>
                <a:spcPts val="5"/>
              </a:spcBef>
              <a:spcAft>
                <a:spcPts val="0"/>
              </a:spcAft>
              <a:buFont typeface="Wingdings" panose="05000000000000000000" pitchFamily="2" charset="2"/>
              <a:buChar char="I"/>
              <a:tabLst>
                <a:tab pos="749935" algn="l"/>
              </a:tabLst>
            </a:pPr>
            <a:r>
              <a:rPr lang="es-ES" sz="2400" b="1" spc="-5" dirty="0">
                <a:solidFill>
                  <a:schemeClr val="accent1"/>
                </a:solidFill>
                <a:latin typeface="Calibri" panose="020F0502020204030204" pitchFamily="34" charset="0"/>
                <a:ea typeface="Verdana" panose="020B0604030504040204" pitchFamily="34" charset="0"/>
                <a:sym typeface="Wingdings" panose="05000000000000000000" pitchFamily="2" charset="2"/>
              </a:rPr>
              <a:t>Cuál es el </a:t>
            </a:r>
            <a:r>
              <a:rPr lang="es-ES" sz="2400" b="1" spc="-5" dirty="0">
                <a:solidFill>
                  <a:schemeClr val="accent1"/>
                </a:solidFill>
                <a:latin typeface="Calibri" panose="020F0502020204030204" pitchFamily="34" charset="0"/>
                <a:ea typeface="Verdana" panose="020B0604030504040204" pitchFamily="34" charset="0"/>
              </a:rPr>
              <a:t>procedimiento de los docentes que se retiran por estar en proceso de pensión diferente a la de invalidez para que no pierda el acceso al servicio de salud?</a:t>
            </a:r>
            <a:endParaRPr lang="es-CO" sz="2400" b="1" spc="-5" dirty="0">
              <a:solidFill>
                <a:schemeClr val="accent1"/>
              </a:solidFill>
              <a:latin typeface="Calibri" panose="020F0502020204030204" pitchFamily="34" charset="0"/>
              <a:ea typeface="Verdana" panose="020B0604030504040204" pitchFamily="34" charset="0"/>
            </a:endParaRPr>
          </a:p>
          <a:p>
            <a:pPr marL="0" marR="75565" indent="0" algn="just">
              <a:spcBef>
                <a:spcPts val="5"/>
              </a:spcBef>
              <a:spcAft>
                <a:spcPts val="0"/>
              </a:spcAft>
              <a:buNone/>
              <a:tabLst>
                <a:tab pos="749935" algn="l"/>
              </a:tabLst>
            </a:pPr>
            <a:endParaRPr lang="es-ES" sz="2400" b="1" spc="-5" dirty="0">
              <a:effectLst/>
              <a:latin typeface="Calibri" panose="020F0502020204030204" pitchFamily="34" charset="0"/>
              <a:ea typeface="Verdana" panose="020B0604030504040204" pitchFamily="34" charset="0"/>
              <a:cs typeface="Verdana" panose="020B0604030504040204" pitchFamily="34" charset="0"/>
            </a:endParaRPr>
          </a:p>
          <a:p>
            <a:pPr marL="0" marR="75565" indent="0" algn="just">
              <a:spcBef>
                <a:spcPts val="5"/>
              </a:spcBef>
              <a:spcAft>
                <a:spcPts val="0"/>
              </a:spcAft>
              <a:buNone/>
              <a:tabLst>
                <a:tab pos="749935" algn="l"/>
              </a:tabLst>
            </a:pPr>
            <a:r>
              <a:rPr lang="es-ES" sz="2400" spc="-5" dirty="0">
                <a:effectLst/>
                <a:latin typeface="Calibri" panose="020F0502020204030204" pitchFamily="34" charset="0"/>
                <a:ea typeface="Verdana" panose="020B0604030504040204" pitchFamily="34" charset="0"/>
                <a:cs typeface="Verdana" panose="020B0604030504040204" pitchFamily="34" charset="0"/>
              </a:rPr>
              <a:t>Los docentes afiliados al Fondo Nacional de Prestaciones Sociales del Magisterio (Régimen de Excepción), al retirarse de su gestión educativa y antes de iniciar el trámite de su pensión, pueden solicitar de acuerdo con los pliegos del Contrato de Salud, protección laboral que les permite durante tres meses (3) acceder a dos meses por urgencias médicas y uno por servicio médico pleno. </a:t>
            </a:r>
            <a:endParaRPr lang="es-CO" sz="2400" dirty="0">
              <a:effectLst/>
              <a:latin typeface="Verdana" panose="020B0604030504040204" pitchFamily="34" charset="0"/>
              <a:ea typeface="Verdana" panose="020B0604030504040204" pitchFamily="34" charset="0"/>
              <a:cs typeface="Verdana" panose="020B0604030504040204" pitchFamily="34" charset="0"/>
            </a:endParaRPr>
          </a:p>
          <a:p>
            <a:endParaRPr lang="es-CO" dirty="0"/>
          </a:p>
        </p:txBody>
      </p:sp>
    </p:spTree>
    <p:extLst>
      <p:ext uri="{BB962C8B-B14F-4D97-AF65-F5344CB8AC3E}">
        <p14:creationId xmlns:p14="http://schemas.microsoft.com/office/powerpoint/2010/main" val="1165493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092010" y="329836"/>
            <a:ext cx="7952509" cy="6370975"/>
          </a:xfrm>
          <a:prstGeom prst="rect">
            <a:avLst/>
          </a:prstGeom>
          <a:solidFill>
            <a:schemeClr val="bg1"/>
          </a:solidFill>
        </p:spPr>
        <p:txBody>
          <a:bodyPr wrap="square" rtlCol="0">
            <a:spAutoFit/>
          </a:bodyPr>
          <a:lstStyle/>
          <a:p>
            <a:pPr marL="342900" indent="-342900">
              <a:buClr>
                <a:srgbClr val="FA8200"/>
              </a:buClr>
              <a:buFont typeface="Wingdings" panose="05000000000000000000" pitchFamily="2" charset="2"/>
              <a:buChar char="J"/>
            </a:pPr>
            <a:r>
              <a:rPr lang="es-ES" sz="2400" dirty="0"/>
              <a:t>Registrar las afiliaciones y novedades de manera oportuna y con calidad.</a:t>
            </a:r>
          </a:p>
          <a:p>
            <a:pPr marL="342900" indent="-342900">
              <a:buFont typeface="Wingdings" panose="05000000000000000000" pitchFamily="2" charset="2"/>
              <a:buChar char="J"/>
            </a:pPr>
            <a:endParaRPr lang="es-ES" sz="2400" dirty="0"/>
          </a:p>
          <a:p>
            <a:pPr marL="342900" indent="-342900">
              <a:buClr>
                <a:srgbClr val="FA8200"/>
              </a:buClr>
              <a:buFont typeface="Wingdings" panose="05000000000000000000" pitchFamily="2" charset="2"/>
              <a:buChar char="J"/>
            </a:pPr>
            <a:r>
              <a:rPr lang="es-ES" sz="2400" dirty="0"/>
              <a:t>Los nombramientos, como las prórrogas deben tener un retiro.</a:t>
            </a:r>
          </a:p>
          <a:p>
            <a:pPr marL="342900" indent="-342900">
              <a:buFont typeface="Wingdings" panose="05000000000000000000" pitchFamily="2" charset="2"/>
              <a:buChar char="J"/>
            </a:pPr>
            <a:endParaRPr lang="es-ES" sz="2400" dirty="0"/>
          </a:p>
          <a:p>
            <a:pPr marL="342900" indent="-342900">
              <a:buClr>
                <a:srgbClr val="FA8200"/>
              </a:buClr>
              <a:buFont typeface="Wingdings" panose="05000000000000000000" pitchFamily="2" charset="2"/>
              <a:buChar char="J"/>
            </a:pPr>
            <a:r>
              <a:rPr lang="es-ES" sz="2400" dirty="0"/>
              <a:t>Reportar la información como lo indica el Decreto 3752 de 2003</a:t>
            </a:r>
          </a:p>
          <a:p>
            <a:pPr marL="342900" indent="-342900">
              <a:buFont typeface="Wingdings" panose="05000000000000000000" pitchFamily="2" charset="2"/>
              <a:buChar char="J"/>
            </a:pPr>
            <a:endParaRPr lang="es-ES" sz="2400" dirty="0"/>
          </a:p>
          <a:p>
            <a:pPr marL="342900" indent="-342900">
              <a:buClr>
                <a:srgbClr val="FA8200"/>
              </a:buClr>
              <a:buFont typeface="Wingdings" panose="05000000000000000000" pitchFamily="2" charset="2"/>
              <a:buChar char="J"/>
            </a:pPr>
            <a:r>
              <a:rPr lang="es-ES" sz="2400" dirty="0"/>
              <a:t>Mantener actualizados los datos de los docentes.</a:t>
            </a:r>
          </a:p>
          <a:p>
            <a:pPr marL="342900" indent="-342900">
              <a:buFont typeface="Wingdings" panose="05000000000000000000" pitchFamily="2" charset="2"/>
              <a:buChar char="J"/>
            </a:pPr>
            <a:endParaRPr lang="es-ES" sz="2400" dirty="0"/>
          </a:p>
          <a:p>
            <a:pPr marL="342900" indent="-342900">
              <a:buClr>
                <a:srgbClr val="FA8200"/>
              </a:buClr>
              <a:buFont typeface="Wingdings" panose="05000000000000000000" pitchFamily="2" charset="2"/>
              <a:buChar char="J"/>
            </a:pPr>
            <a:r>
              <a:rPr lang="es-ES" sz="2400" dirty="0"/>
              <a:t>Registrar oportunamente la información para los grados de escalafón de los etnoeducadores.</a:t>
            </a:r>
          </a:p>
          <a:p>
            <a:endParaRPr lang="es-ES" sz="2400" dirty="0"/>
          </a:p>
          <a:p>
            <a:pPr marL="342900" indent="-342900">
              <a:buClr>
                <a:srgbClr val="FA8200"/>
              </a:buClr>
              <a:buFont typeface="Wingdings" panose="05000000000000000000" pitchFamily="2" charset="2"/>
              <a:buChar char="J"/>
            </a:pPr>
            <a:r>
              <a:rPr lang="es-ES" sz="2400" dirty="0"/>
              <a:t>Registrar todas las novedades, especialmente las que afectan la prestación del servicio médico (Retiros, Traslados, Reintegros, Comisiones)</a:t>
            </a:r>
            <a:endParaRPr lang="es-CO" dirty="0"/>
          </a:p>
        </p:txBody>
      </p:sp>
      <p:pic>
        <p:nvPicPr>
          <p:cNvPr id="6" name="Imagen 5"/>
          <p:cNvPicPr>
            <a:picLocks noChangeAspect="1"/>
          </p:cNvPicPr>
          <p:nvPr/>
        </p:nvPicPr>
        <p:blipFill>
          <a:blip r:embed="rId2"/>
          <a:stretch>
            <a:fillRect/>
          </a:stretch>
        </p:blipFill>
        <p:spPr>
          <a:xfrm>
            <a:off x="564572" y="2309811"/>
            <a:ext cx="3527438" cy="2996480"/>
          </a:xfrm>
          <a:prstGeom prst="rect">
            <a:avLst/>
          </a:prstGeom>
        </p:spPr>
      </p:pic>
    </p:spTree>
    <p:extLst>
      <p:ext uri="{BB962C8B-B14F-4D97-AF65-F5344CB8AC3E}">
        <p14:creationId xmlns:p14="http://schemas.microsoft.com/office/powerpoint/2010/main" val="154277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59AA4F60-8FCD-4CE6-BAF7-EEE1B35F9890}"/>
              </a:ext>
            </a:extLst>
          </p:cNvPr>
          <p:cNvSpPr>
            <a:spLocks noGrp="1"/>
          </p:cNvSpPr>
          <p:nvPr/>
        </p:nvSpPr>
        <p:spPr>
          <a:xfrm>
            <a:off x="1584588" y="5033112"/>
            <a:ext cx="9949020" cy="1824888"/>
          </a:xfrm>
          <a:prstGeom prst="rect">
            <a:avLst/>
          </a:prstGeom>
        </p:spPr>
        <p:txBody>
          <a:bodyPr vert="horz" lIns="91440" tIns="45720" rIns="91440" bIns="45720" rtlCol="0" anchor="b">
            <a:noAutofit/>
          </a:bodyPr>
          <a:lstStyle>
            <a:lvl1pPr algn="r" defTabSz="914363" rtl="0" eaLnBrk="1" latinLnBrk="0" hangingPunct="1">
              <a:lnSpc>
                <a:spcPct val="90000"/>
              </a:lnSpc>
              <a:spcBef>
                <a:spcPct val="0"/>
              </a:spcBef>
              <a:buNone/>
              <a:defRPr lang="es-CO" sz="2600" b="1" kern="1200" baseline="0" dirty="0">
                <a:solidFill>
                  <a:schemeClr val="bg1"/>
                </a:solidFill>
                <a:latin typeface="Baskerville Old Face"/>
                <a:ea typeface="+mj-ea"/>
                <a:cs typeface="Baskerville Old Face"/>
              </a:defRPr>
            </a:lvl1pPr>
          </a:lstStyle>
          <a:p>
            <a:pPr algn="l"/>
            <a:r>
              <a:rPr lang="es-CO" sz="3200" dirty="0">
                <a:latin typeface="+mn-lt"/>
              </a:rPr>
              <a:t>   </a:t>
            </a:r>
          </a:p>
          <a:p>
            <a:pPr algn="l"/>
            <a:endParaRPr lang="es-CO" sz="3200" dirty="0">
              <a:latin typeface="+mn-lt"/>
            </a:endParaRPr>
          </a:p>
          <a:p>
            <a:pPr algn="l"/>
            <a:endParaRPr lang="es-CO" sz="3200" i="1" dirty="0">
              <a:latin typeface="+mn-lt"/>
            </a:endParaRPr>
          </a:p>
          <a:p>
            <a:pPr algn="l"/>
            <a:br>
              <a:rPr lang="es-CO" sz="900" dirty="0">
                <a:latin typeface="+mn-lt"/>
              </a:rPr>
            </a:br>
            <a:endParaRPr lang="es-CO" sz="900" dirty="0">
              <a:latin typeface="+mn-lt"/>
            </a:endParaRPr>
          </a:p>
        </p:txBody>
      </p:sp>
      <p:sp>
        <p:nvSpPr>
          <p:cNvPr id="2" name="CuadroTexto 1"/>
          <p:cNvSpPr txBox="1"/>
          <p:nvPr/>
        </p:nvSpPr>
        <p:spPr>
          <a:xfrm>
            <a:off x="3671453" y="4184072"/>
            <a:ext cx="3934691" cy="1107996"/>
          </a:xfrm>
          <a:prstGeom prst="rect">
            <a:avLst/>
          </a:prstGeom>
          <a:noFill/>
        </p:spPr>
        <p:txBody>
          <a:bodyPr wrap="square" rtlCol="0">
            <a:spAutoFit/>
          </a:bodyPr>
          <a:lstStyle/>
          <a:p>
            <a:r>
              <a:rPr lang="es-CO" sz="6600" dirty="0">
                <a:solidFill>
                  <a:schemeClr val="bg1"/>
                </a:solidFill>
              </a:rPr>
              <a:t>GRACIAS</a:t>
            </a:r>
            <a:r>
              <a:rPr lang="es-CO" dirty="0"/>
              <a:t> </a:t>
            </a:r>
          </a:p>
        </p:txBody>
      </p:sp>
    </p:spTree>
    <p:extLst>
      <p:ext uri="{BB962C8B-B14F-4D97-AF65-F5344CB8AC3E}">
        <p14:creationId xmlns:p14="http://schemas.microsoft.com/office/powerpoint/2010/main" val="371805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6503" y="3222091"/>
            <a:ext cx="8662688" cy="1853552"/>
          </a:xfrm>
        </p:spPr>
        <p:txBody>
          <a:bodyPr/>
          <a:lstStyle/>
          <a:p>
            <a:pPr algn="ctr">
              <a:lnSpc>
                <a:spcPct val="90000"/>
              </a:lnSpc>
            </a:pPr>
            <a:r>
              <a:rPr lang="es-ES" sz="3200" b="1" dirty="0">
                <a:solidFill>
                  <a:schemeClr val="accent1">
                    <a:lumMod val="75000"/>
                  </a:schemeClr>
                </a:solidFill>
                <a:latin typeface="Calibri" panose="020F0502020204030204" pitchFamily="34" charset="0"/>
                <a:ea typeface="Calibri" panose="020F0502020204030204" pitchFamily="34" charset="0"/>
                <a:cs typeface="+mn-cs"/>
              </a:rPr>
              <a:t>PROCESO DE CARGUE AFILIACIONES Y NOVEDADES</a:t>
            </a:r>
            <a:endParaRPr lang="es-CO" sz="3200" b="1" dirty="0">
              <a:solidFill>
                <a:schemeClr val="accent1">
                  <a:lumMod val="75000"/>
                </a:schemeClr>
              </a:solidFill>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67906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421241" y="561088"/>
            <a:ext cx="5670718" cy="1043372"/>
          </a:xfrm>
          <a:effectLst>
            <a:outerShdw sx="1000" sy="1000" algn="tl" rotWithShape="0">
              <a:prstClr val="black"/>
            </a:outerShdw>
          </a:effectLst>
        </p:spPr>
        <p:txBody>
          <a:bodyPr>
            <a:noAutofit/>
          </a:bodyPr>
          <a:lstStyle/>
          <a:p>
            <a:r>
              <a:rPr lang="es-CO" dirty="0">
                <a:solidFill>
                  <a:srgbClr val="002060"/>
                </a:solidFill>
              </a:rPr>
              <a:t>CONCEPTOS</a:t>
            </a:r>
          </a:p>
        </p:txBody>
      </p:sp>
      <p:sp>
        <p:nvSpPr>
          <p:cNvPr id="2" name="Rectángulo 1"/>
          <p:cNvSpPr/>
          <p:nvPr/>
        </p:nvSpPr>
        <p:spPr>
          <a:xfrm>
            <a:off x="4500080" y="1339223"/>
            <a:ext cx="6717457" cy="4739759"/>
          </a:xfrm>
          <a:prstGeom prst="rect">
            <a:avLst/>
          </a:prstGeom>
          <a:noFill/>
        </p:spPr>
        <p:txBody>
          <a:bodyPr wrap="square">
            <a:spAutoFit/>
          </a:bodyPr>
          <a:lstStyle/>
          <a:p>
            <a:pPr algn="just">
              <a:buSzPct val="140000"/>
            </a:pPr>
            <a:endParaRPr lang="es-CO" sz="2800" b="1" dirty="0"/>
          </a:p>
          <a:p>
            <a:pPr algn="just">
              <a:buSzPct val="140000"/>
            </a:pPr>
            <a:r>
              <a:rPr lang="es-CO" sz="2800" b="1" dirty="0">
                <a:solidFill>
                  <a:srgbClr val="002060"/>
                </a:solidFill>
              </a:rPr>
              <a:t>AFILIACIÓN</a:t>
            </a:r>
            <a:r>
              <a:rPr lang="es-CO" sz="2800" dirty="0"/>
              <a:t>: </a:t>
            </a:r>
            <a:r>
              <a:rPr lang="es-CO" dirty="0"/>
              <a:t>Proceso mediante el cual cada Secretaria de Educación certificada (Ley 715 de 2001), registra los educadores al servicio del Estado con el fin de garantizar la prestación del servicios médico y el pago de prestaciones sociales a través del Fondo de Prestaciones Sociales del Magisterio.</a:t>
            </a:r>
          </a:p>
          <a:p>
            <a:pPr marL="342900" indent="-342900" algn="just">
              <a:buSzPct val="140000"/>
              <a:buBlip>
                <a:blip r:embed="rId2"/>
              </a:buBlip>
            </a:pPr>
            <a:endParaRPr lang="es-MX" sz="2800" dirty="0"/>
          </a:p>
          <a:p>
            <a:pPr algn="just">
              <a:buSzPct val="140000"/>
            </a:pPr>
            <a:r>
              <a:rPr lang="es-CO" sz="2800" b="1" dirty="0">
                <a:solidFill>
                  <a:srgbClr val="002060"/>
                </a:solidFill>
              </a:rPr>
              <a:t>NOVEDAD</a:t>
            </a:r>
            <a:r>
              <a:rPr lang="es-CO" sz="2800" dirty="0"/>
              <a:t>: </a:t>
            </a:r>
            <a:r>
              <a:rPr lang="es-CO" dirty="0"/>
              <a:t>Situación administrativa que presenta el educador en el ejercicio de sus funciones, relacionadas con las comisiones, las licencias, el traslado, los reintegros y los retiros, etc.</a:t>
            </a:r>
          </a:p>
          <a:p>
            <a:pPr algn="just">
              <a:buSzPct val="140000"/>
            </a:pPr>
            <a:endParaRPr lang="es-CO" b="1" dirty="0"/>
          </a:p>
          <a:p>
            <a:pPr algn="just">
              <a:buSzPct val="140000"/>
            </a:pPr>
            <a:r>
              <a:rPr lang="es-CO" sz="2800" b="1" dirty="0">
                <a:solidFill>
                  <a:srgbClr val="002060"/>
                </a:solidFill>
              </a:rPr>
              <a:t>GLOSA O INCONSISTENCIA</a:t>
            </a:r>
            <a:r>
              <a:rPr lang="es-CO" sz="2800" dirty="0"/>
              <a:t>: </a:t>
            </a:r>
            <a:r>
              <a:rPr lang="es-CO" dirty="0"/>
              <a:t>Rechazo de un registro como resultado de las validaciones efectuadas a través de las herramientas tecnológicas. </a:t>
            </a:r>
          </a:p>
        </p:txBody>
      </p:sp>
      <p:pic>
        <p:nvPicPr>
          <p:cNvPr id="3" name="Imagen 2"/>
          <p:cNvPicPr>
            <a:picLocks noChangeAspect="1"/>
          </p:cNvPicPr>
          <p:nvPr/>
        </p:nvPicPr>
        <p:blipFill>
          <a:blip r:embed="rId3"/>
          <a:stretch>
            <a:fillRect/>
          </a:stretch>
        </p:blipFill>
        <p:spPr>
          <a:xfrm>
            <a:off x="817638" y="2186211"/>
            <a:ext cx="3435863" cy="3435863"/>
          </a:xfrm>
          <a:prstGeom prst="rect">
            <a:avLst/>
          </a:prstGeom>
        </p:spPr>
      </p:pic>
    </p:spTree>
    <p:extLst>
      <p:ext uri="{BB962C8B-B14F-4D97-AF65-F5344CB8AC3E}">
        <p14:creationId xmlns:p14="http://schemas.microsoft.com/office/powerpoint/2010/main" val="145522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ítulo 2">
            <a:extLst>
              <a:ext uri="{FF2B5EF4-FFF2-40B4-BE49-F238E27FC236}">
                <a16:creationId xmlns:a16="http://schemas.microsoft.com/office/drawing/2014/main" id="{12E93E7F-16F2-4D5E-9E9F-7D6199630CCC}"/>
              </a:ext>
            </a:extLst>
          </p:cNvPr>
          <p:cNvSpPr txBox="1">
            <a:spLocks/>
          </p:cNvSpPr>
          <p:nvPr/>
        </p:nvSpPr>
        <p:spPr>
          <a:xfrm>
            <a:off x="2998943" y="969837"/>
            <a:ext cx="7053931" cy="1214853"/>
          </a:xfrm>
          <a:prstGeom prst="rect">
            <a:avLst/>
          </a:prstGeom>
          <a:effectLst>
            <a:outerShdw sx="1000" sy="1000" algn="tl" rotWithShape="0">
              <a:prstClr val="black"/>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pPr algn="ctr"/>
            <a:r>
              <a:rPr lang="es-ES" sz="2000" dirty="0">
                <a:solidFill>
                  <a:srgbClr val="002060"/>
                </a:solidFill>
              </a:rPr>
              <a:t>Como afecta el cargue en Humano a </a:t>
            </a:r>
            <a:r>
              <a:rPr lang="es-ES" sz="2000" dirty="0" err="1">
                <a:solidFill>
                  <a:srgbClr val="002060"/>
                </a:solidFill>
              </a:rPr>
              <a:t>Hostival</a:t>
            </a:r>
            <a:endParaRPr lang="es-CO" sz="2000" dirty="0">
              <a:solidFill>
                <a:srgbClr val="002060"/>
              </a:solidFill>
            </a:endParaRPr>
          </a:p>
        </p:txBody>
      </p:sp>
      <p:sp>
        <p:nvSpPr>
          <p:cNvPr id="65" name="CuadroTexto 64"/>
          <p:cNvSpPr txBox="1"/>
          <p:nvPr/>
        </p:nvSpPr>
        <p:spPr>
          <a:xfrm>
            <a:off x="364645" y="5579699"/>
            <a:ext cx="9208996" cy="954107"/>
          </a:xfrm>
          <a:prstGeom prst="rect">
            <a:avLst/>
          </a:prstGeom>
          <a:noFill/>
        </p:spPr>
        <p:txBody>
          <a:bodyPr wrap="none" rtlCol="0">
            <a:spAutoFit/>
          </a:bodyPr>
          <a:lstStyle/>
          <a:p>
            <a:r>
              <a:rPr lang="es-CO" sz="2800" b="1" dirty="0">
                <a:solidFill>
                  <a:schemeClr val="accent2"/>
                </a:solidFill>
              </a:rPr>
              <a:t>Proceso de notificación cuando el educador no se encuentra </a:t>
            </a:r>
          </a:p>
          <a:p>
            <a:pPr algn="ctr"/>
            <a:r>
              <a:rPr lang="es-CO" sz="2800" b="1" dirty="0">
                <a:solidFill>
                  <a:schemeClr val="accent2"/>
                </a:solidFill>
              </a:rPr>
              <a:t>afiliado a la prestación de salud </a:t>
            </a:r>
          </a:p>
        </p:txBody>
      </p:sp>
      <p:sp>
        <p:nvSpPr>
          <p:cNvPr id="19" name="Proceso predefinido 18"/>
          <p:cNvSpPr/>
          <p:nvPr/>
        </p:nvSpPr>
        <p:spPr>
          <a:xfrm>
            <a:off x="10835183" y="973789"/>
            <a:ext cx="802619" cy="69432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Entidades de Salud </a:t>
            </a:r>
            <a:endParaRPr lang="es-CO" sz="1200" dirty="0"/>
          </a:p>
        </p:txBody>
      </p:sp>
      <p:cxnSp>
        <p:nvCxnSpPr>
          <p:cNvPr id="23" name="Conector recto de flecha 22"/>
          <p:cNvCxnSpPr>
            <a:stCxn id="19" idx="1"/>
          </p:cNvCxnSpPr>
          <p:nvPr/>
        </p:nvCxnSpPr>
        <p:spPr>
          <a:xfrm flipH="1">
            <a:off x="10454185" y="1320950"/>
            <a:ext cx="380998" cy="596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925094" y="1951630"/>
            <a:ext cx="196183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b="1" dirty="0"/>
              <a:t>Secretarias de educación certificadas ingresan información aplicativo</a:t>
            </a:r>
          </a:p>
          <a:p>
            <a:pPr algn="ctr"/>
            <a:endParaRPr lang="es-ES" sz="1200" b="1" dirty="0">
              <a:solidFill>
                <a:srgbClr val="FF0000"/>
              </a:solidFill>
            </a:endParaRPr>
          </a:p>
          <a:p>
            <a:pPr algn="ctr"/>
            <a:endParaRPr lang="es-CO" sz="1200" b="1" dirty="0">
              <a:solidFill>
                <a:srgbClr val="FF0000"/>
              </a:solidFill>
            </a:endParaRPr>
          </a:p>
        </p:txBody>
      </p:sp>
      <p:sp>
        <p:nvSpPr>
          <p:cNvPr id="6" name="CuadroTexto 5"/>
          <p:cNvSpPr txBox="1"/>
          <p:nvPr/>
        </p:nvSpPr>
        <p:spPr>
          <a:xfrm>
            <a:off x="3509088" y="1999789"/>
            <a:ext cx="1920065"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sz="1200" b="1" dirty="0"/>
              <a:t>Fiduprevisora  descarga archivos del aplicativo de las 96 secretarias</a:t>
            </a:r>
          </a:p>
          <a:p>
            <a:pPr algn="ctr"/>
            <a:endParaRPr lang="es-CO" sz="1200" b="1" dirty="0"/>
          </a:p>
          <a:p>
            <a:pPr algn="ctr"/>
            <a:endParaRPr lang="es-CO" sz="1200" b="1" dirty="0"/>
          </a:p>
        </p:txBody>
      </p:sp>
      <p:sp>
        <p:nvSpPr>
          <p:cNvPr id="8" name="CuadroTexto 7"/>
          <p:cNvSpPr txBox="1"/>
          <p:nvPr/>
        </p:nvSpPr>
        <p:spPr>
          <a:xfrm flipH="1">
            <a:off x="6129446" y="2008978"/>
            <a:ext cx="189144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b="1" dirty="0"/>
              <a:t>Fiduprevisora procesa archivos por mallas validadoras</a:t>
            </a:r>
          </a:p>
          <a:p>
            <a:pPr algn="ctr"/>
            <a:endParaRPr lang="es-ES" sz="1200" b="1" dirty="0"/>
          </a:p>
          <a:p>
            <a:pPr algn="ctr"/>
            <a:endParaRPr lang="es-CO" sz="1200" b="1" dirty="0"/>
          </a:p>
        </p:txBody>
      </p:sp>
      <p:sp>
        <p:nvSpPr>
          <p:cNvPr id="15" name="CuadroTexto 14"/>
          <p:cNvSpPr txBox="1"/>
          <p:nvPr/>
        </p:nvSpPr>
        <p:spPr>
          <a:xfrm>
            <a:off x="8667965" y="4539734"/>
            <a:ext cx="1971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s-CO" sz="1200" b="1" dirty="0">
              <a:solidFill>
                <a:schemeClr val="accent2"/>
              </a:solidFill>
            </a:endParaRPr>
          </a:p>
          <a:p>
            <a:pPr algn="ctr"/>
            <a:r>
              <a:rPr lang="es-CO" sz="1200" b="1" dirty="0">
                <a:solidFill>
                  <a:schemeClr val="accent2"/>
                </a:solidFill>
              </a:rPr>
              <a:t>Generación  glosas afiliaciones novedades</a:t>
            </a:r>
          </a:p>
          <a:p>
            <a:pPr algn="ctr"/>
            <a:endParaRPr lang="es-CO" sz="1200" b="1" dirty="0">
              <a:solidFill>
                <a:schemeClr val="accent2"/>
              </a:solidFill>
            </a:endParaRPr>
          </a:p>
        </p:txBody>
      </p:sp>
      <p:sp>
        <p:nvSpPr>
          <p:cNvPr id="18" name="CuadroTexto 17"/>
          <p:cNvSpPr txBox="1"/>
          <p:nvPr/>
        </p:nvSpPr>
        <p:spPr>
          <a:xfrm>
            <a:off x="5998102" y="4346063"/>
            <a:ext cx="1932651" cy="1208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s-CO" sz="1400" b="1" dirty="0">
              <a:solidFill>
                <a:schemeClr val="accent2"/>
              </a:solidFill>
            </a:endParaRPr>
          </a:p>
          <a:p>
            <a:pPr algn="ctr"/>
            <a:r>
              <a:rPr lang="es-CO" sz="1400" b="1" dirty="0">
                <a:solidFill>
                  <a:schemeClr val="accent2"/>
                </a:solidFill>
              </a:rPr>
              <a:t>Reporte glosas a  secretarias</a:t>
            </a:r>
          </a:p>
          <a:p>
            <a:pPr algn="ctr"/>
            <a:endParaRPr lang="es-ES" sz="1400" b="1" dirty="0"/>
          </a:p>
          <a:p>
            <a:pPr algn="ctr"/>
            <a:endParaRPr lang="es-CO" sz="1400" b="1" dirty="0"/>
          </a:p>
        </p:txBody>
      </p:sp>
      <p:sp>
        <p:nvSpPr>
          <p:cNvPr id="20" name="CuadroTexto 19"/>
          <p:cNvSpPr txBox="1"/>
          <p:nvPr/>
        </p:nvSpPr>
        <p:spPr>
          <a:xfrm>
            <a:off x="3455872" y="4342219"/>
            <a:ext cx="1920065"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O"/>
            </a:defPPr>
            <a:lvl1pPr algn="ct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es-CO" sz="1400" dirty="0">
              <a:solidFill>
                <a:schemeClr val="accent2"/>
              </a:solidFill>
            </a:endParaRPr>
          </a:p>
          <a:p>
            <a:r>
              <a:rPr lang="es-CO" sz="1400" dirty="0">
                <a:solidFill>
                  <a:schemeClr val="accent2"/>
                </a:solidFill>
              </a:rPr>
              <a:t>Secretarias de educación subsanan glosas</a:t>
            </a:r>
          </a:p>
          <a:p>
            <a:endParaRPr lang="es-CO" sz="1400" dirty="0"/>
          </a:p>
        </p:txBody>
      </p:sp>
      <p:cxnSp>
        <p:nvCxnSpPr>
          <p:cNvPr id="9" name="Conector recto de flecha 8"/>
          <p:cNvCxnSpPr/>
          <p:nvPr/>
        </p:nvCxnSpPr>
        <p:spPr>
          <a:xfrm>
            <a:off x="2886924" y="2709885"/>
            <a:ext cx="675381" cy="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Conector recto de flecha 32"/>
          <p:cNvCxnSpPr/>
          <p:nvPr/>
        </p:nvCxnSpPr>
        <p:spPr>
          <a:xfrm flipV="1">
            <a:off x="8034195" y="2692338"/>
            <a:ext cx="1057970" cy="17547"/>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Conector angular 38"/>
          <p:cNvCxnSpPr>
            <a:stCxn id="8" idx="2"/>
            <a:endCxn id="15" idx="0"/>
          </p:cNvCxnSpPr>
          <p:nvPr/>
        </p:nvCxnSpPr>
        <p:spPr>
          <a:xfrm rot="16200000" flipH="1">
            <a:off x="7606855" y="2492953"/>
            <a:ext cx="1515093" cy="2578467"/>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Conector recto de flecha 43"/>
          <p:cNvCxnSpPr/>
          <p:nvPr/>
        </p:nvCxnSpPr>
        <p:spPr>
          <a:xfrm>
            <a:off x="5429153" y="2692338"/>
            <a:ext cx="622164" cy="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Conector recto de flecha 50"/>
          <p:cNvCxnSpPr>
            <a:stCxn id="15" idx="1"/>
          </p:cNvCxnSpPr>
          <p:nvPr/>
        </p:nvCxnSpPr>
        <p:spPr>
          <a:xfrm flipH="1">
            <a:off x="7967673" y="4956795"/>
            <a:ext cx="700292" cy="749"/>
          </a:xfrm>
          <a:prstGeom prst="straightConnector1">
            <a:avLst/>
          </a:prstGeom>
          <a:ln w="9525" cap="flat" cmpd="sng" algn="ctr">
            <a:solidFill>
              <a:srgbClr val="FA82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5" name="Conector recto de flecha 54"/>
          <p:cNvCxnSpPr/>
          <p:nvPr/>
        </p:nvCxnSpPr>
        <p:spPr>
          <a:xfrm flipH="1">
            <a:off x="5394396" y="4988388"/>
            <a:ext cx="700292" cy="749"/>
          </a:xfrm>
          <a:prstGeom prst="straightConnector1">
            <a:avLst/>
          </a:prstGeom>
          <a:ln w="9525" cap="flat" cmpd="sng" algn="ctr">
            <a:solidFill>
              <a:srgbClr val="FA82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7" name="Conector angular 56"/>
          <p:cNvCxnSpPr>
            <a:stCxn id="20" idx="1"/>
            <a:endCxn id="4" idx="2"/>
          </p:cNvCxnSpPr>
          <p:nvPr/>
        </p:nvCxnSpPr>
        <p:spPr>
          <a:xfrm rot="10800000">
            <a:off x="1906010" y="2967293"/>
            <a:ext cx="1549863" cy="1959702"/>
          </a:xfrm>
          <a:prstGeom prst="bentConnector2">
            <a:avLst/>
          </a:prstGeom>
          <a:ln w="9525" cap="flat" cmpd="sng" algn="ctr">
            <a:solidFill>
              <a:srgbClr val="FA82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Elipse 57"/>
          <p:cNvSpPr/>
          <p:nvPr/>
        </p:nvSpPr>
        <p:spPr>
          <a:xfrm>
            <a:off x="302930" y="2586514"/>
            <a:ext cx="374225" cy="24980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200" dirty="0"/>
          </a:p>
        </p:txBody>
      </p:sp>
      <p:cxnSp>
        <p:nvCxnSpPr>
          <p:cNvPr id="60" name="Conector recto de flecha 59"/>
          <p:cNvCxnSpPr>
            <a:stCxn id="58" idx="6"/>
            <a:endCxn id="4" idx="1"/>
          </p:cNvCxnSpPr>
          <p:nvPr/>
        </p:nvCxnSpPr>
        <p:spPr>
          <a:xfrm flipV="1">
            <a:off x="677155" y="2709885"/>
            <a:ext cx="247937" cy="12731"/>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CuadroTexto 63"/>
          <p:cNvSpPr txBox="1"/>
          <p:nvPr/>
        </p:nvSpPr>
        <p:spPr>
          <a:xfrm>
            <a:off x="-58742" y="2927702"/>
            <a:ext cx="708977" cy="276999"/>
          </a:xfrm>
          <a:prstGeom prst="rect">
            <a:avLst/>
          </a:prstGeom>
          <a:noFill/>
        </p:spPr>
        <p:txBody>
          <a:bodyPr wrap="none" rtlCol="0">
            <a:spAutoFit/>
          </a:bodyPr>
          <a:lstStyle/>
          <a:p>
            <a:r>
              <a:rPr lang="es-ES" sz="1200" dirty="0"/>
              <a:t>Docente</a:t>
            </a:r>
            <a:endParaRPr lang="es-CO" sz="2000" dirty="0"/>
          </a:p>
        </p:txBody>
      </p:sp>
      <p:sp>
        <p:nvSpPr>
          <p:cNvPr id="27" name="CuadroTexto 26"/>
          <p:cNvSpPr txBox="1"/>
          <p:nvPr/>
        </p:nvSpPr>
        <p:spPr>
          <a:xfrm flipH="1">
            <a:off x="9204185" y="1984116"/>
            <a:ext cx="189144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b="1" dirty="0"/>
              <a:t>DOCENTE AFILIADO A SALUD</a:t>
            </a:r>
          </a:p>
          <a:p>
            <a:pPr algn="ctr"/>
            <a:endParaRPr lang="es-ES" sz="1200" b="1" dirty="0"/>
          </a:p>
          <a:p>
            <a:pPr algn="ctr"/>
            <a:endParaRPr lang="es-CO" sz="1200" b="1" dirty="0"/>
          </a:p>
          <a:p>
            <a:pPr algn="ctr"/>
            <a:endParaRPr lang="es-CO" sz="1200" b="1" dirty="0"/>
          </a:p>
        </p:txBody>
      </p:sp>
      <p:sp>
        <p:nvSpPr>
          <p:cNvPr id="12" name="CuadroTexto 11"/>
          <p:cNvSpPr txBox="1"/>
          <p:nvPr/>
        </p:nvSpPr>
        <p:spPr>
          <a:xfrm>
            <a:off x="8020890" y="3835147"/>
            <a:ext cx="428322" cy="369332"/>
          </a:xfrm>
          <a:prstGeom prst="rect">
            <a:avLst/>
          </a:prstGeom>
          <a:noFill/>
        </p:spPr>
        <p:txBody>
          <a:bodyPr wrap="none" rtlCol="0">
            <a:spAutoFit/>
          </a:bodyPr>
          <a:lstStyle/>
          <a:p>
            <a:r>
              <a:rPr lang="es-ES" dirty="0"/>
              <a:t>no</a:t>
            </a:r>
            <a:endParaRPr lang="es-CO" sz="2000" dirty="0"/>
          </a:p>
        </p:txBody>
      </p:sp>
      <p:sp>
        <p:nvSpPr>
          <p:cNvPr id="13" name="CuadroTexto 12"/>
          <p:cNvSpPr txBox="1"/>
          <p:nvPr/>
        </p:nvSpPr>
        <p:spPr>
          <a:xfrm>
            <a:off x="8317819" y="2602727"/>
            <a:ext cx="330540" cy="338554"/>
          </a:xfrm>
          <a:prstGeom prst="rect">
            <a:avLst/>
          </a:prstGeom>
          <a:noFill/>
        </p:spPr>
        <p:txBody>
          <a:bodyPr wrap="none" rtlCol="0">
            <a:spAutoFit/>
          </a:bodyPr>
          <a:lstStyle/>
          <a:p>
            <a:r>
              <a:rPr lang="es-ES" sz="1600" dirty="0"/>
              <a:t>SI</a:t>
            </a:r>
            <a:endParaRPr lang="es-CO" sz="2000" dirty="0"/>
          </a:p>
        </p:txBody>
      </p:sp>
      <p:pic>
        <p:nvPicPr>
          <p:cNvPr id="28" name="Imagen 27"/>
          <p:cNvPicPr>
            <a:picLocks noChangeAspect="1"/>
          </p:cNvPicPr>
          <p:nvPr/>
        </p:nvPicPr>
        <p:blipFill>
          <a:blip r:embed="rId2"/>
          <a:stretch>
            <a:fillRect/>
          </a:stretch>
        </p:blipFill>
        <p:spPr>
          <a:xfrm>
            <a:off x="9389094" y="2447732"/>
            <a:ext cx="1469779" cy="468685"/>
          </a:xfrm>
          <a:prstGeom prst="rect">
            <a:avLst/>
          </a:prstGeom>
        </p:spPr>
      </p:pic>
      <p:pic>
        <p:nvPicPr>
          <p:cNvPr id="30" name="Imagen 29"/>
          <p:cNvPicPr>
            <a:picLocks noChangeAspect="1"/>
          </p:cNvPicPr>
          <p:nvPr/>
        </p:nvPicPr>
        <p:blipFill>
          <a:blip r:embed="rId3"/>
          <a:stretch>
            <a:fillRect/>
          </a:stretch>
        </p:blipFill>
        <p:spPr>
          <a:xfrm>
            <a:off x="6163337" y="2636820"/>
            <a:ext cx="1799822" cy="393571"/>
          </a:xfrm>
          <a:prstGeom prst="rect">
            <a:avLst/>
          </a:prstGeom>
        </p:spPr>
      </p:pic>
      <p:sp>
        <p:nvSpPr>
          <p:cNvPr id="45" name="Título 2">
            <a:extLst>
              <a:ext uri="{FF2B5EF4-FFF2-40B4-BE49-F238E27FC236}">
                <a16:creationId xmlns:a16="http://schemas.microsoft.com/office/drawing/2014/main" id="{12E93E7F-16F2-4D5E-9E9F-7D6199630CCC}"/>
              </a:ext>
            </a:extLst>
          </p:cNvPr>
          <p:cNvSpPr txBox="1">
            <a:spLocks/>
          </p:cNvSpPr>
          <p:nvPr/>
        </p:nvSpPr>
        <p:spPr>
          <a:xfrm>
            <a:off x="1363149" y="-123926"/>
            <a:ext cx="9873343" cy="1214853"/>
          </a:xfrm>
          <a:prstGeom prst="rect">
            <a:avLst/>
          </a:prstGeom>
          <a:effectLst>
            <a:outerShdw sx="1000" sy="1000" algn="tl" rotWithShape="0">
              <a:prstClr val="black"/>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pPr algn="ctr"/>
            <a:r>
              <a:rPr lang="es-CO" sz="3200" dirty="0">
                <a:solidFill>
                  <a:srgbClr val="00B0F0"/>
                </a:solidFill>
              </a:rPr>
              <a:t>Proceso de cargue de afiliaciones y novedades</a:t>
            </a:r>
          </a:p>
        </p:txBody>
      </p:sp>
      <p:pic>
        <p:nvPicPr>
          <p:cNvPr id="40" name="Imagen 39"/>
          <p:cNvPicPr>
            <a:picLocks noChangeAspect="1"/>
          </p:cNvPicPr>
          <p:nvPr/>
        </p:nvPicPr>
        <p:blipFill>
          <a:blip r:embed="rId4"/>
          <a:stretch>
            <a:fillRect/>
          </a:stretch>
        </p:blipFill>
        <p:spPr>
          <a:xfrm>
            <a:off x="1351515" y="2636820"/>
            <a:ext cx="1213477" cy="309534"/>
          </a:xfrm>
          <a:prstGeom prst="rect">
            <a:avLst/>
          </a:prstGeom>
        </p:spPr>
      </p:pic>
      <p:pic>
        <p:nvPicPr>
          <p:cNvPr id="52" name="Imagen 51"/>
          <p:cNvPicPr>
            <a:picLocks noChangeAspect="1"/>
          </p:cNvPicPr>
          <p:nvPr/>
        </p:nvPicPr>
        <p:blipFill>
          <a:blip r:embed="rId4"/>
          <a:stretch>
            <a:fillRect/>
          </a:stretch>
        </p:blipFill>
        <p:spPr>
          <a:xfrm>
            <a:off x="3824685" y="2636820"/>
            <a:ext cx="1213477" cy="353206"/>
          </a:xfrm>
          <a:prstGeom prst="rect">
            <a:avLst/>
          </a:prstGeom>
        </p:spPr>
      </p:pic>
      <p:cxnSp>
        <p:nvCxnSpPr>
          <p:cNvPr id="43" name="Conector angular 42"/>
          <p:cNvCxnSpPr>
            <a:stCxn id="4" idx="0"/>
            <a:endCxn id="27" idx="0"/>
          </p:cNvCxnSpPr>
          <p:nvPr/>
        </p:nvCxnSpPr>
        <p:spPr>
          <a:xfrm rot="16200000" flipH="1">
            <a:off x="6011715" y="-2154076"/>
            <a:ext cx="32486" cy="8243898"/>
          </a:xfrm>
          <a:prstGeom prst="bentConnector3">
            <a:avLst>
              <a:gd name="adj1" fmla="val -703688"/>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xplosión 2 1"/>
          <p:cNvSpPr/>
          <p:nvPr/>
        </p:nvSpPr>
        <p:spPr>
          <a:xfrm>
            <a:off x="0" y="3439236"/>
            <a:ext cx="2074460" cy="193149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t>fecha de afiliación, género y fecha de nacimiento </a:t>
            </a:r>
          </a:p>
        </p:txBody>
      </p:sp>
    </p:spTree>
    <p:extLst>
      <p:ext uri="{BB962C8B-B14F-4D97-AF65-F5344CB8AC3E}">
        <p14:creationId xmlns:p14="http://schemas.microsoft.com/office/powerpoint/2010/main" val="65874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2E93E7F-16F2-4D5E-9E9F-7D6199630CCC}"/>
              </a:ext>
            </a:extLst>
          </p:cNvPr>
          <p:cNvSpPr>
            <a:spLocks noGrp="1"/>
          </p:cNvSpPr>
          <p:nvPr>
            <p:ph type="title"/>
          </p:nvPr>
        </p:nvSpPr>
        <p:spPr>
          <a:xfrm>
            <a:off x="838200" y="613954"/>
            <a:ext cx="9873343" cy="1214853"/>
          </a:xfrm>
          <a:effectLst>
            <a:outerShdw sx="1000" sy="1000" algn="tl" rotWithShape="0">
              <a:prstClr val="black"/>
            </a:outerShdw>
          </a:effectLst>
        </p:spPr>
        <p:txBody>
          <a:bodyPr>
            <a:noAutofit/>
          </a:bodyPr>
          <a:lstStyle/>
          <a:p>
            <a:pPr algn="ctr"/>
            <a:r>
              <a:rPr lang="es-CO" i="1" dirty="0">
                <a:solidFill>
                  <a:schemeClr val="tx1"/>
                </a:solidFill>
              </a:rPr>
              <a:t>	</a:t>
            </a:r>
            <a:r>
              <a:rPr lang="es-CO" sz="4000" dirty="0">
                <a:solidFill>
                  <a:srgbClr val="002060"/>
                </a:solidFill>
              </a:rPr>
              <a:t>APLICATIVO HUMANO   </a:t>
            </a:r>
            <a:br>
              <a:rPr lang="es-CO" dirty="0">
                <a:solidFill>
                  <a:schemeClr val="tx1"/>
                </a:solidFill>
              </a:rPr>
            </a:br>
            <a:r>
              <a:rPr lang="es-CO" dirty="0">
                <a:solidFill>
                  <a:srgbClr val="002060"/>
                </a:solidFill>
              </a:rPr>
              <a:t>Proceso de cargue de afiliaciones y novedades</a:t>
            </a:r>
          </a:p>
        </p:txBody>
      </p:sp>
      <p:pic>
        <p:nvPicPr>
          <p:cNvPr id="6" name="Imagen 5" descr="cid:image001.png@01D5CB90.6C483BA0"/>
          <p:cNvPicPr/>
          <p:nvPr/>
        </p:nvPicPr>
        <p:blipFill rotWithShape="1">
          <a:blip r:embed="rId2" r:link="rId3">
            <a:extLst>
              <a:ext uri="{28A0092B-C50C-407E-A947-70E740481C1C}">
                <a14:useLocalDpi xmlns:a14="http://schemas.microsoft.com/office/drawing/2010/main" val="0"/>
              </a:ext>
            </a:extLst>
          </a:blip>
          <a:srcRect t="10821" r="3757" b="30195"/>
          <a:stretch/>
        </p:blipFill>
        <p:spPr bwMode="auto">
          <a:xfrm>
            <a:off x="450376" y="2142699"/>
            <a:ext cx="5281683" cy="4012442"/>
          </a:xfrm>
          <a:prstGeom prst="rect">
            <a:avLst/>
          </a:prstGeom>
          <a:noFill/>
          <a:ln>
            <a:noFill/>
          </a:ln>
          <a:extLst>
            <a:ext uri="{53640926-AAD7-44D8-BBD7-CCE9431645EC}">
              <a14:shadowObscured xmlns:a14="http://schemas.microsoft.com/office/drawing/2010/main"/>
            </a:ext>
          </a:extLst>
        </p:spPr>
      </p:pic>
      <p:pic>
        <p:nvPicPr>
          <p:cNvPr id="7" name="Imagen 6" descr="cid:image002.png@01D5CB90.6C483BA0"/>
          <p:cNvPicPr/>
          <p:nvPr/>
        </p:nvPicPr>
        <p:blipFill rotWithShape="1">
          <a:blip r:embed="rId4" r:link="rId5">
            <a:extLst>
              <a:ext uri="{28A0092B-C50C-407E-A947-70E740481C1C}">
                <a14:useLocalDpi xmlns:a14="http://schemas.microsoft.com/office/drawing/2010/main" val="0"/>
              </a:ext>
            </a:extLst>
          </a:blip>
          <a:srcRect t="10051" r="4115" b="30032"/>
          <a:stretch/>
        </p:blipFill>
        <p:spPr bwMode="auto">
          <a:xfrm>
            <a:off x="5999532" y="2142699"/>
            <a:ext cx="5751190" cy="38623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842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cid:image003.png@01D5CB90.6C483BA0"/>
          <p:cNvPicPr/>
          <p:nvPr/>
        </p:nvPicPr>
        <p:blipFill rotWithShape="1">
          <a:blip r:embed="rId2" r:link="rId3">
            <a:extLst>
              <a:ext uri="{28A0092B-C50C-407E-A947-70E740481C1C}">
                <a14:useLocalDpi xmlns:a14="http://schemas.microsoft.com/office/drawing/2010/main" val="0"/>
              </a:ext>
            </a:extLst>
          </a:blip>
          <a:srcRect t="10183" r="4130" b="16013"/>
          <a:stretch/>
        </p:blipFill>
        <p:spPr bwMode="auto">
          <a:xfrm>
            <a:off x="436728" y="1963671"/>
            <a:ext cx="10140287" cy="4628197"/>
          </a:xfrm>
          <a:prstGeom prst="rect">
            <a:avLst/>
          </a:prstGeom>
          <a:noFill/>
          <a:ln>
            <a:noFill/>
          </a:ln>
          <a:extLst>
            <a:ext uri="{53640926-AAD7-44D8-BBD7-CCE9431645EC}">
              <a14:shadowObscured xmlns:a14="http://schemas.microsoft.com/office/drawing/2010/main"/>
            </a:ext>
          </a:extLst>
        </p:spPr>
      </p:pic>
      <p:sp>
        <p:nvSpPr>
          <p:cNvPr id="4" name="Título 2">
            <a:extLst>
              <a:ext uri="{FF2B5EF4-FFF2-40B4-BE49-F238E27FC236}">
                <a16:creationId xmlns:a16="http://schemas.microsoft.com/office/drawing/2014/main" id="{12E93E7F-16F2-4D5E-9E9F-7D6199630CCC}"/>
              </a:ext>
            </a:extLst>
          </p:cNvPr>
          <p:cNvSpPr txBox="1">
            <a:spLocks/>
          </p:cNvSpPr>
          <p:nvPr/>
        </p:nvSpPr>
        <p:spPr>
          <a:xfrm>
            <a:off x="1550159" y="162166"/>
            <a:ext cx="9873343" cy="1214853"/>
          </a:xfrm>
          <a:prstGeom prst="rect">
            <a:avLst/>
          </a:prstGeom>
          <a:effectLst>
            <a:outerShdw sx="1000" sy="1000" algn="tl" rotWithShape="0">
              <a:prstClr val="black"/>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pPr algn="ctr"/>
            <a:r>
              <a:rPr lang="es-CO" i="1" dirty="0">
                <a:solidFill>
                  <a:schemeClr val="tx1"/>
                </a:solidFill>
              </a:rPr>
              <a:t>	</a:t>
            </a:r>
            <a:r>
              <a:rPr lang="es-CO" sz="4000" dirty="0">
                <a:solidFill>
                  <a:srgbClr val="002060"/>
                </a:solidFill>
              </a:rPr>
              <a:t>APLICATIVO HUMANO   </a:t>
            </a:r>
            <a:br>
              <a:rPr lang="es-CO" dirty="0">
                <a:solidFill>
                  <a:schemeClr val="tx1"/>
                </a:solidFill>
              </a:rPr>
            </a:br>
            <a:r>
              <a:rPr lang="es-CO" dirty="0">
                <a:solidFill>
                  <a:srgbClr val="002060"/>
                </a:solidFill>
              </a:rPr>
              <a:t>Proceso de cargue de afiliaciones y novedades</a:t>
            </a:r>
          </a:p>
        </p:txBody>
      </p:sp>
    </p:spTree>
    <p:extLst>
      <p:ext uri="{BB962C8B-B14F-4D97-AF65-F5344CB8AC3E}">
        <p14:creationId xmlns:p14="http://schemas.microsoft.com/office/powerpoint/2010/main" val="298645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3D2ABB8-0996-48B7-AF8E-BA7EAD758247}"/>
              </a:ext>
            </a:extLst>
          </p:cNvPr>
          <p:cNvSpPr>
            <a:spLocks noGrp="1"/>
          </p:cNvSpPr>
          <p:nvPr>
            <p:ph type="title"/>
          </p:nvPr>
        </p:nvSpPr>
        <p:spPr>
          <a:xfrm>
            <a:off x="1095226" y="216875"/>
            <a:ext cx="9686946" cy="888572"/>
          </a:xfrm>
          <a:effectLst>
            <a:outerShdw sx="1000" sy="1000" algn="tl" rotWithShape="0">
              <a:prstClr val="black"/>
            </a:outerShdw>
          </a:effectLst>
        </p:spPr>
        <p:txBody>
          <a:bodyPr>
            <a:noAutofit/>
          </a:bodyPr>
          <a:lstStyle/>
          <a:p>
            <a:r>
              <a:rPr lang="es-CO" dirty="0">
                <a:solidFill>
                  <a:srgbClr val="002060"/>
                </a:solidFill>
              </a:rPr>
              <a:t>NOVEDADES</a:t>
            </a:r>
            <a:br>
              <a:rPr lang="es-CO" i="1" dirty="0">
                <a:solidFill>
                  <a:schemeClr val="tx1"/>
                </a:solidFill>
              </a:rPr>
            </a:br>
            <a:endParaRPr lang="es-CO" i="1" dirty="0">
              <a:solidFill>
                <a:schemeClr val="tx1"/>
              </a:solidFill>
            </a:endParaRPr>
          </a:p>
        </p:txBody>
      </p:sp>
      <p:sp>
        <p:nvSpPr>
          <p:cNvPr id="6" name="Rectángulo 5"/>
          <p:cNvSpPr/>
          <p:nvPr/>
        </p:nvSpPr>
        <p:spPr>
          <a:xfrm>
            <a:off x="6096000" y="926632"/>
            <a:ext cx="6096000" cy="42550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685800" algn="just">
              <a:lnSpc>
                <a:spcPct val="115000"/>
              </a:lnSpc>
              <a:spcAft>
                <a:spcPts val="1000"/>
              </a:spcAft>
            </a:pPr>
            <a:r>
              <a:rPr lang="es-CO"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Afectan la prestación del servicio médico. </a:t>
            </a:r>
            <a:endParaRPr lang="es-CO"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5530646" y="3447068"/>
            <a:ext cx="4868069" cy="2585323"/>
          </a:xfrm>
          <a:prstGeom prst="rect">
            <a:avLst/>
          </a:prstGeom>
          <a:noFill/>
        </p:spPr>
        <p:txBody>
          <a:bodyPr wrap="square" rtlCol="0">
            <a:spAutoFit/>
          </a:bodyPr>
          <a:lstStyle/>
          <a:p>
            <a:r>
              <a:rPr lang="es-CO" b="1" dirty="0">
                <a:latin typeface="Calibri" panose="020F0502020204030204" pitchFamily="34" charset="0"/>
                <a:ea typeface="Calibri" panose="020F0502020204030204" pitchFamily="34" charset="0"/>
                <a:cs typeface="Calibri" panose="020F0502020204030204" pitchFamily="34"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r>
              <a:rPr lang="es-CO" b="1" dirty="0"/>
              <a:t>Nota: </a:t>
            </a:r>
            <a:r>
              <a:rPr lang="es-CO" dirty="0"/>
              <a:t>Cuando un docente es retirado por invalidez en el Aplicativo Humano,  se le garantiza el servicio médico debido a que todo docente que se halle en situación de invalidez, transitoria o permanente, tiene derecho a gozar de la pensión de invalidez NORMATIVIDAD: Decretos 3135 de 1968 (art. 23) y 1848 de 1969 (arts.60 al 67); Ley 91 de 1989 (art. 15)</a:t>
            </a:r>
          </a:p>
        </p:txBody>
      </p:sp>
      <p:graphicFrame>
        <p:nvGraphicFramePr>
          <p:cNvPr id="8" name="Objeto 7"/>
          <p:cNvGraphicFramePr>
            <a:graphicFrameLocks noChangeAspect="1"/>
          </p:cNvGraphicFramePr>
          <p:nvPr>
            <p:extLst>
              <p:ext uri="{D42A27DB-BD31-4B8C-83A1-F6EECF244321}">
                <p14:modId xmlns:p14="http://schemas.microsoft.com/office/powerpoint/2010/main" val="2445109001"/>
              </p:ext>
            </p:extLst>
          </p:nvPr>
        </p:nvGraphicFramePr>
        <p:xfrm>
          <a:off x="512199" y="661161"/>
          <a:ext cx="4188721" cy="5627863"/>
        </p:xfrm>
        <a:graphic>
          <a:graphicData uri="http://schemas.openxmlformats.org/presentationml/2006/ole">
            <mc:AlternateContent xmlns:mc="http://schemas.openxmlformats.org/markup-compatibility/2006">
              <mc:Choice xmlns:v="urn:schemas-microsoft-com:vml" Requires="v">
                <p:oleObj name="Hoja de cálculo" r:id="rId2" imgW="3409848" imgH="4581514" progId="Excel.Sheet.12">
                  <p:embed/>
                </p:oleObj>
              </mc:Choice>
              <mc:Fallback>
                <p:oleObj name="Hoja de cálculo" r:id="rId2" imgW="3409848" imgH="4581514" progId="Excel.Sheet.12">
                  <p:embed/>
                  <p:pic>
                    <p:nvPicPr>
                      <p:cNvPr id="0" name=""/>
                      <p:cNvPicPr/>
                      <p:nvPr/>
                    </p:nvPicPr>
                    <p:blipFill>
                      <a:blip r:embed="rId3"/>
                      <a:stretch>
                        <a:fillRect/>
                      </a:stretch>
                    </p:blipFill>
                    <p:spPr>
                      <a:xfrm>
                        <a:off x="512199" y="661161"/>
                        <a:ext cx="4188721" cy="5627863"/>
                      </a:xfrm>
                      <a:prstGeom prst="rect">
                        <a:avLst/>
                      </a:prstGeom>
                    </p:spPr>
                  </p:pic>
                </p:oleObj>
              </mc:Fallback>
            </mc:AlternateContent>
          </a:graphicData>
        </a:graphic>
      </p:graphicFrame>
      <p:sp>
        <p:nvSpPr>
          <p:cNvPr id="9" name="CuadroTexto 8"/>
          <p:cNvSpPr txBox="1"/>
          <p:nvPr/>
        </p:nvSpPr>
        <p:spPr>
          <a:xfrm>
            <a:off x="6979264" y="1803042"/>
            <a:ext cx="4601881" cy="1754326"/>
          </a:xfrm>
          <a:prstGeom prst="rect">
            <a:avLst/>
          </a:prstGeom>
          <a:noFill/>
        </p:spPr>
        <p:txBody>
          <a:bodyPr wrap="square" rtlCol="0">
            <a:spAutoFit/>
          </a:bodyPr>
          <a:lstStyle/>
          <a:p>
            <a:pPr marL="285750" indent="-285750" algn="just">
              <a:buFont typeface="Wingdings" panose="05000000000000000000" pitchFamily="2" charset="2"/>
              <a:buChar char="J"/>
            </a:pPr>
            <a:r>
              <a:rPr lang="es-CO" dirty="0">
                <a:latin typeface="Calibri" panose="020F0502020204030204" pitchFamily="34" charset="0"/>
                <a:ea typeface="Calibri" panose="020F0502020204030204" pitchFamily="34" charset="0"/>
                <a:cs typeface="Calibri" panose="020F0502020204030204" pitchFamily="34" charset="0"/>
              </a:rPr>
              <a:t>Es importante su oportuno y adecuado registro en el aplicativo Humano,  ya que al procesarse, aparecerán en un sitio de labor diferente al inicial y se modificará el estado (activo o inactivo)</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CO" dirty="0"/>
          </a:p>
        </p:txBody>
      </p:sp>
      <p:cxnSp>
        <p:nvCxnSpPr>
          <p:cNvPr id="11" name="Conector recto de flecha 10"/>
          <p:cNvCxnSpPr/>
          <p:nvPr/>
        </p:nvCxnSpPr>
        <p:spPr>
          <a:xfrm flipH="1">
            <a:off x="4656674" y="1240238"/>
            <a:ext cx="1439326" cy="21278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ector recto de flecha 12"/>
          <p:cNvCxnSpPr>
            <a:stCxn id="6" idx="1"/>
          </p:cNvCxnSpPr>
          <p:nvPr/>
        </p:nvCxnSpPr>
        <p:spPr>
          <a:xfrm flipH="1">
            <a:off x="4656676" y="1139383"/>
            <a:ext cx="1439324" cy="24037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recto de flecha 14"/>
          <p:cNvCxnSpPr>
            <a:stCxn id="6" idx="1"/>
          </p:cNvCxnSpPr>
          <p:nvPr/>
        </p:nvCxnSpPr>
        <p:spPr>
          <a:xfrm flipH="1">
            <a:off x="4664516" y="1139383"/>
            <a:ext cx="1431484" cy="35947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onector recto de flecha 16"/>
          <p:cNvCxnSpPr>
            <a:stCxn id="6" idx="1"/>
          </p:cNvCxnSpPr>
          <p:nvPr/>
        </p:nvCxnSpPr>
        <p:spPr>
          <a:xfrm flipH="1">
            <a:off x="4686174" y="1139383"/>
            <a:ext cx="1409826" cy="45092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Conector recto de flecha 20"/>
          <p:cNvCxnSpPr>
            <a:stCxn id="6" idx="1"/>
          </p:cNvCxnSpPr>
          <p:nvPr/>
        </p:nvCxnSpPr>
        <p:spPr>
          <a:xfrm flipH="1">
            <a:off x="4664514" y="1139383"/>
            <a:ext cx="1431486" cy="31198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Conector recto de flecha 11"/>
          <p:cNvCxnSpPr/>
          <p:nvPr/>
        </p:nvCxnSpPr>
        <p:spPr>
          <a:xfrm flipH="1">
            <a:off x="4464687" y="1262191"/>
            <a:ext cx="1591727" cy="39699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2827774"/>
      </p:ext>
    </p:extLst>
  </p:cSld>
  <p:clrMapOvr>
    <a:masterClrMapping/>
  </p:clrMapOvr>
</p:sld>
</file>

<file path=ppt/theme/theme1.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6958</TotalTime>
  <Words>3962</Words>
  <Application>Microsoft Office PowerPoint</Application>
  <PresentationFormat>Panorámica</PresentationFormat>
  <Paragraphs>438</Paragraphs>
  <Slides>32</Slides>
  <Notes>0</Notes>
  <HiddenSlides>0</HiddenSlides>
  <MMClips>0</MMClips>
  <ScaleCrop>false</ScaleCrop>
  <HeadingPairs>
    <vt:vector size="8" baseType="variant">
      <vt:variant>
        <vt:lpstr>Fuentes usadas</vt:lpstr>
      </vt:variant>
      <vt:variant>
        <vt:i4>6</vt:i4>
      </vt:variant>
      <vt:variant>
        <vt:lpstr>Tema</vt:lpstr>
      </vt:variant>
      <vt:variant>
        <vt:i4>8</vt:i4>
      </vt:variant>
      <vt:variant>
        <vt:lpstr>Servidores OLE incrustados</vt:lpstr>
      </vt:variant>
      <vt:variant>
        <vt:i4>1</vt:i4>
      </vt:variant>
      <vt:variant>
        <vt:lpstr>Títulos de diapositiva</vt:lpstr>
      </vt:variant>
      <vt:variant>
        <vt:i4>32</vt:i4>
      </vt:variant>
    </vt:vector>
  </HeadingPairs>
  <TitlesOfParts>
    <vt:vector size="47" baseType="lpstr">
      <vt:lpstr>Arial</vt:lpstr>
      <vt:lpstr>Calibri</vt:lpstr>
      <vt:lpstr>Calibri Light</vt:lpstr>
      <vt:lpstr>Lato Light</vt:lpstr>
      <vt:lpstr>Verdana</vt:lpstr>
      <vt:lpstr>Wingdings</vt:lpstr>
      <vt:lpstr>2_Diseño personalizado</vt:lpstr>
      <vt:lpstr>3_Diseño personalizado</vt:lpstr>
      <vt:lpstr>4_Diseño personalizado</vt:lpstr>
      <vt:lpstr>Diseño personalizado</vt:lpstr>
      <vt:lpstr>1_Diseño personalizado</vt:lpstr>
      <vt:lpstr>6_Diseño personalizado</vt:lpstr>
      <vt:lpstr>7_Diseño personalizado</vt:lpstr>
      <vt:lpstr>5_Diseño personalizado</vt:lpstr>
      <vt:lpstr>Hoja de cálculo</vt:lpstr>
      <vt:lpstr>Presentación de PowerPoint</vt:lpstr>
      <vt:lpstr>Responsabilidades de las SED  en la afiliación de los docentes </vt:lpstr>
      <vt:lpstr>Normatividad </vt:lpstr>
      <vt:lpstr>PROCESO DE CARGUE AFILIACIONES Y NOVEDADES</vt:lpstr>
      <vt:lpstr>CONCEPTOS</vt:lpstr>
      <vt:lpstr>Presentación de PowerPoint</vt:lpstr>
      <vt:lpstr> APLICATIVO HUMANO    Proceso de cargue de afiliaciones y novedades</vt:lpstr>
      <vt:lpstr>Presentación de PowerPoint</vt:lpstr>
      <vt:lpstr>NOVEDADES </vt:lpstr>
      <vt:lpstr> CAMPO DE ESTRUCTURA DE NOVEDADES </vt:lpstr>
      <vt:lpstr> CAUSALES DE RETIRO   </vt:lpstr>
      <vt:lpstr> CAMPO DE ESTRUCTURA DE NOVEDADES </vt:lpstr>
      <vt:lpstr> CAMPO DE ESTRUCTURA DE NOVEDADES</vt:lpstr>
      <vt:lpstr>RETIRO FORZOSO</vt:lpstr>
      <vt:lpstr>RETIRO FORZOSO </vt:lpstr>
      <vt:lpstr>GLOSAS E INCONSISTENCIAS</vt:lpstr>
      <vt:lpstr>GLOSAS E INCONSISTENCIAS DE LA AFILIACIÓN DE DOCENTES</vt:lpstr>
      <vt:lpstr>Presentación de PowerPoint</vt:lpstr>
      <vt:lpstr>Presentación de PowerPoint</vt:lpstr>
      <vt:lpstr>Proceso de notificación cuando el educador no se encuentra afiliado a la prestación de salud </vt:lpstr>
      <vt:lpstr>¿Cuál es el proceso que debe realizar la Secretaria de Educación Certificada para que un educador que cubre varias vacantes temporales no sea desafiliado de los servicios de salud y deba realizar el pago de la afiliación a salud varias veces, por el registro de la novedad en el Aplicativo Humano.</vt:lpstr>
      <vt:lpstr>¿ Quienes son los afiliados al Sistema de Salud del Magisterio? </vt:lpstr>
      <vt:lpstr>¿ afiliados al Sistema de Salud del Magisterio? </vt:lpstr>
      <vt:lpstr>¿ Como realizar las diferentes novedades a sus beneficiarios(Afiliación, Retiro, Actualización de datos, Traslados y Reintegros? </vt:lpstr>
      <vt:lpstr>¿Dónde se encuentra la información de los requisitos y formatos de afiliación? </vt:lpstr>
      <vt:lpstr>¿ Solicitudes que son atendidas en el área de afiliaciones de salud? </vt:lpstr>
      <vt:lpstr>¿ Solicitudes que NO son atendidas en el área de afiliaciones de salud y donde realizarlas? </vt:lpstr>
      <vt:lpstr>RETIROS DE SALUD</vt:lpstr>
      <vt:lpstr>Presentación de PowerPoint</vt:lpstr>
      <vt:lpstr>Dudas adicionales de las Secretarias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Cantor Peña</dc:creator>
  <cp:lastModifiedBy>Martinez Bermudez Emmgil de las Mercedes</cp:lastModifiedBy>
  <cp:revision>233</cp:revision>
  <cp:lastPrinted>2020-01-14T16:26:05Z</cp:lastPrinted>
  <dcterms:created xsi:type="dcterms:W3CDTF">2018-01-04T14:11:21Z</dcterms:created>
  <dcterms:modified xsi:type="dcterms:W3CDTF">2022-06-06T22:40:41Z</dcterms:modified>
</cp:coreProperties>
</file>